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61"/>
  </p:notesMasterIdLst>
  <p:sldIdLst>
    <p:sldId id="256" r:id="rId2"/>
    <p:sldId id="257" r:id="rId3"/>
    <p:sldId id="259" r:id="rId4"/>
    <p:sldId id="261" r:id="rId5"/>
    <p:sldId id="258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3" r:id="rId17"/>
    <p:sldId id="272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2" r:id="rId26"/>
    <p:sldId id="281" r:id="rId27"/>
    <p:sldId id="283" r:id="rId28"/>
    <p:sldId id="285" r:id="rId29"/>
    <p:sldId id="284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7" r:id="rId41"/>
    <p:sldId id="296" r:id="rId42"/>
    <p:sldId id="298" r:id="rId43"/>
    <p:sldId id="299" r:id="rId44"/>
    <p:sldId id="300" r:id="rId45"/>
    <p:sldId id="301" r:id="rId46"/>
    <p:sldId id="303" r:id="rId47"/>
    <p:sldId id="302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</p:sldIdLst>
  <p:sldSz cx="12192000" cy="6858000"/>
  <p:notesSz cx="6858000" cy="9144000"/>
  <p:embeddedFontLst>
    <p:embeddedFont>
      <p:font typeface="Calibri" panose="020F0502020204030204" pitchFamily="34" charset="0"/>
      <p:regular r:id="rId62"/>
      <p:bold r:id="rId63"/>
      <p:italic r:id="rId64"/>
      <p:boldItalic r:id="rId65"/>
    </p:embeddedFont>
    <p:embeddedFont>
      <p:font typeface="Georgia" panose="02040502050405020303" pitchFamily="18" charset="0"/>
      <p:regular r:id="rId66"/>
      <p:bold r:id="rId67"/>
      <p:italic r:id="rId68"/>
      <p:boldItalic r:id="rId69"/>
    </p:embeddedFont>
    <p:embeddedFont>
      <p:font typeface="Open Sans" panose="02010600030101010101" charset="0"/>
      <p:regular r:id="rId70"/>
      <p:bold r:id="rId71"/>
      <p:italic r:id="rId72"/>
      <p:boldItalic r:id="rId73"/>
    </p:embeddedFont>
    <p:embeddedFont>
      <p:font typeface="Open Sans SemiBold" panose="02010600030101010101" charset="0"/>
      <p:regular r:id="rId74"/>
      <p:bold r:id="rId75"/>
      <p:italic r:id="rId76"/>
      <p:boldItalic r:id="rId77"/>
    </p:embeddedFont>
    <p:embeddedFont>
      <p:font typeface="Wingdings 3" panose="05040102010807070707" pitchFamily="18" charset="2"/>
      <p:regular r:id="rId7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79" roundtripDataSignature="AMtx7mhArknZgMFUr7iOLZ3euqAj3IVrt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5827534-29FB-4541-B439-1F876C23857B}">
  <a:tblStyle styleId="{95827534-29FB-4541-B439-1F876C23857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82"/>
  </p:normalViewPr>
  <p:slideViewPr>
    <p:cSldViewPr snapToGrid="0" snapToObjects="1">
      <p:cViewPr varScale="1">
        <p:scale>
          <a:sx n="81" d="100"/>
          <a:sy n="81" d="100"/>
        </p:scale>
        <p:origin x="40" y="16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font" Target="fonts/font2.fntdata"/><Relationship Id="rId68" Type="http://schemas.openxmlformats.org/officeDocument/2006/relationships/font" Target="fonts/font7.fntdata"/><Relationship Id="rId76" Type="http://schemas.openxmlformats.org/officeDocument/2006/relationships/font" Target="fonts/font15.fntdata"/><Relationship Id="rId7" Type="http://schemas.openxmlformats.org/officeDocument/2006/relationships/slide" Target="slides/slide6.xml"/><Relationship Id="rId71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5.fntdata"/><Relationship Id="rId74" Type="http://schemas.openxmlformats.org/officeDocument/2006/relationships/font" Target="fonts/font13.fntdata"/><Relationship Id="rId79" Type="http://customschemas.google.com/relationships/presentationmetadata" Target="metadata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82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4.fntdata"/><Relationship Id="rId73" Type="http://schemas.openxmlformats.org/officeDocument/2006/relationships/font" Target="fonts/font12.fntdata"/><Relationship Id="rId78" Type="http://schemas.openxmlformats.org/officeDocument/2006/relationships/font" Target="fonts/font17.fntdata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3.fntdata"/><Relationship Id="rId69" Type="http://schemas.openxmlformats.org/officeDocument/2006/relationships/font" Target="fonts/font8.fntdata"/><Relationship Id="rId77" Type="http://schemas.openxmlformats.org/officeDocument/2006/relationships/font" Target="fonts/font16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1.fntdata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6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1.fntdata"/><Relationship Id="rId70" Type="http://schemas.openxmlformats.org/officeDocument/2006/relationships/font" Target="fonts/font9.fntdata"/><Relationship Id="rId75" Type="http://schemas.openxmlformats.org/officeDocument/2006/relationships/font" Target="fonts/font14.fntdata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4" name="Google Shape;54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5" name="Google Shape;55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" name="Google Shape;6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61" name="Google Shape;6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434067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184890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288854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255926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349343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63897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" name="Google Shape;6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61" name="Google Shape;6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067220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356089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63253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04368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" name="Google Shape;6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61" name="Google Shape;6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5973268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4949754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8902757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4442164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4365576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" name="Google Shape;6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61" name="Google Shape;6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3488309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3699112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8817061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" name="Google Shape;6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61" name="Google Shape;6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8989989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80125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" name="Google Shape;6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61" name="Google Shape;6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7744310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0433991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5950369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2165970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2915932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5302620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2436273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9915250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0273013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7718376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391872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8782422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" name="Google Shape;6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61" name="Google Shape;6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40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1641581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41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9016656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42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5858107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43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1127380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44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6916782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45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5578202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" name="Google Shape;6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61" name="Google Shape;6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46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7895305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47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2185258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48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0958562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49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876550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50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5072719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51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7923208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52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2809199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53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3627918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54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767365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55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5934782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56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7962963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57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7081705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58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8785005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59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876139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528032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247683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976181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2b3bf48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92b3bf485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71" name="Google Shape;71;g92b3bf485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369567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1"/>
          <p:cNvSpPr/>
          <p:nvPr/>
        </p:nvSpPr>
        <p:spPr>
          <a:xfrm>
            <a:off x="799850" y="852000"/>
            <a:ext cx="4244100" cy="996900"/>
          </a:xfrm>
          <a:prstGeom prst="rect">
            <a:avLst/>
          </a:prstGeom>
          <a:solidFill>
            <a:srgbClr val="FFAE2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11"/>
          <p:cNvSpPr txBox="1"/>
          <p:nvPr/>
        </p:nvSpPr>
        <p:spPr>
          <a:xfrm>
            <a:off x="900898" y="952423"/>
            <a:ext cx="3882300" cy="11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300">
                <a:latin typeface="Open Sans SemiBold"/>
                <a:ea typeface="Open Sans SemiBold"/>
                <a:cs typeface="Open Sans SemiBold"/>
                <a:sym typeface="Open Sans SemiBold"/>
              </a:rPr>
              <a:t> </a:t>
            </a:r>
            <a:r>
              <a:rPr lang="en-US" sz="2300" i="0" u="none" strike="noStrike" cap="none">
                <a:latin typeface="Open Sans SemiBold"/>
                <a:ea typeface="Open Sans SemiBold"/>
                <a:cs typeface="Open Sans SemiBold"/>
                <a:sym typeface="Open Sans SemiBold"/>
              </a:rPr>
              <a:t>CIS 521:  </a:t>
            </a:r>
            <a:br>
              <a:rPr lang="en-US" sz="2300" i="0" u="none" strike="noStrike" cap="none">
                <a:latin typeface="Open Sans SemiBold"/>
                <a:ea typeface="Open Sans SemiBold"/>
                <a:cs typeface="Open Sans SemiBold"/>
                <a:sym typeface="Open Sans SemiBold"/>
              </a:rPr>
            </a:br>
            <a:r>
              <a:rPr lang="en-US" sz="2300" i="0" u="none" strike="noStrike" cap="none">
                <a:latin typeface="Open Sans SemiBold"/>
                <a:ea typeface="Open Sans SemiBold"/>
                <a:cs typeface="Open Sans SemiBold"/>
                <a:sym typeface="Open Sans SemiBold"/>
              </a:rPr>
              <a:t> ARTIFICIAL INTELLIGENCE </a:t>
            </a:r>
            <a:endParaRPr sz="1300" i="0" u="none" strike="noStrike" cap="none"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18" name="Google Shape;18;p11"/>
          <p:cNvSpPr txBox="1"/>
          <p:nvPr/>
        </p:nvSpPr>
        <p:spPr>
          <a:xfrm>
            <a:off x="723650" y="4682587"/>
            <a:ext cx="6758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Professor Chris Callison-Burch</a:t>
            </a:r>
            <a:endParaRPr sz="14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9" name="Google Shape;19;p11"/>
          <p:cNvPicPr preferRelativeResize="0"/>
          <p:nvPr/>
        </p:nvPicPr>
        <p:blipFill rotWithShape="1">
          <a:blip r:embed="rId2">
            <a:alphaModFix/>
          </a:blip>
          <a:srcRect l="11767" t="230" r="30886" b="-230"/>
          <a:stretch/>
        </p:blipFill>
        <p:spPr>
          <a:xfrm>
            <a:off x="6520550" y="0"/>
            <a:ext cx="5671450" cy="6591625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11"/>
          <p:cNvSpPr/>
          <p:nvPr/>
        </p:nvSpPr>
        <p:spPr>
          <a:xfrm>
            <a:off x="0" y="5915450"/>
            <a:ext cx="12192000" cy="942600"/>
          </a:xfrm>
          <a:prstGeom prst="rect">
            <a:avLst/>
          </a:prstGeom>
          <a:solidFill>
            <a:srgbClr val="37066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" name="Google Shape;21;p11"/>
          <p:cNvPicPr preferRelativeResize="0"/>
          <p:nvPr/>
        </p:nvPicPr>
        <p:blipFill rotWithShape="1">
          <a:blip r:embed="rId3">
            <a:alphaModFix/>
          </a:blip>
          <a:srcRect r="-12321"/>
          <a:stretch/>
        </p:blipFill>
        <p:spPr>
          <a:xfrm>
            <a:off x="218075" y="6016887"/>
            <a:ext cx="2244059" cy="695625"/>
          </a:xfrm>
          <a:prstGeom prst="rect">
            <a:avLst/>
          </a:prstGeom>
          <a:noFill/>
          <a:ln>
            <a:noFill/>
          </a:ln>
          <a:effectLst>
            <a:outerShdw blurRad="985838" dist="28575" algn="bl" rotWithShape="0">
              <a:srgbClr val="000000">
                <a:alpha val="85880"/>
              </a:srgbClr>
            </a:outerShdw>
          </a:effectLst>
        </p:spPr>
      </p:pic>
      <p:pic>
        <p:nvPicPr>
          <p:cNvPr id="22" name="Google Shape;22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36596" y="3255529"/>
            <a:ext cx="2242775" cy="3107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oogle Shape;24;p12"/>
          <p:cNvPicPr preferRelativeResize="0"/>
          <p:nvPr/>
        </p:nvPicPr>
        <p:blipFill rotWithShape="1">
          <a:blip r:embed="rId2">
            <a:alphaModFix amt="40000"/>
          </a:blip>
          <a:srcRect/>
          <a:stretch/>
        </p:blipFill>
        <p:spPr>
          <a:xfrm>
            <a:off x="156750" y="6547264"/>
            <a:ext cx="1981200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12"/>
          <p:cNvSpPr txBox="1">
            <a:spLocks noGrp="1"/>
          </p:cNvSpPr>
          <p:nvPr>
            <p:ph type="body" idx="1"/>
          </p:nvPr>
        </p:nvSpPr>
        <p:spPr>
          <a:xfrm>
            <a:off x="399684" y="962027"/>
            <a:ext cx="10555288" cy="4106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5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Char char="o"/>
              <a:defRPr sz="2000"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 sz="2000"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o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" name="Google Shape;26;p12"/>
          <p:cNvSpPr txBox="1"/>
          <p:nvPr/>
        </p:nvSpPr>
        <p:spPr>
          <a:xfrm>
            <a:off x="8290560" y="6486304"/>
            <a:ext cx="3858542" cy="371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Open Sans"/>
              <a:buNone/>
            </a:pPr>
            <a:r>
              <a:rPr lang="en-US" sz="1100" b="0" i="0" u="none" strike="noStrike" cap="non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rPr>
              <a:t> CIS 550   |   Property of Penn Engineering   |   </a:t>
            </a:r>
            <a:fld id="{00000000-1234-1234-1234-123412341234}" type="slidenum">
              <a:rPr lang="en-US" sz="1100" b="0" i="0" u="none" strike="noStrike" cap="non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sz="1100" b="0" i="0" u="none" strike="noStrike" cap="none">
              <a:solidFill>
                <a:srgbClr val="88888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" name="Google Shape;27;p12"/>
          <p:cNvSpPr txBox="1">
            <a:spLocks noGrp="1"/>
          </p:cNvSpPr>
          <p:nvPr>
            <p:ph type="body" idx="2"/>
          </p:nvPr>
        </p:nvSpPr>
        <p:spPr>
          <a:xfrm>
            <a:off x="394073" y="311152"/>
            <a:ext cx="10555200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70661"/>
              </a:buClr>
              <a:buSzPts val="3200"/>
              <a:buFont typeface="Open Sans"/>
              <a:buNone/>
              <a:defRPr sz="3200" b="1">
                <a:solidFill>
                  <a:srgbClr val="37066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70661"/>
              </a:buClr>
              <a:buSzPts val="1800"/>
              <a:buFont typeface="Open Sans"/>
              <a:buChar char="▪"/>
              <a:defRPr b="1">
                <a:solidFill>
                  <a:srgbClr val="370661"/>
                </a:solidFill>
              </a:defRPr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70661"/>
              </a:buClr>
              <a:buSzPts val="1800"/>
              <a:buFont typeface="Open Sans"/>
              <a:buChar char="•"/>
              <a:defRPr b="1">
                <a:solidFill>
                  <a:srgbClr val="370661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70661"/>
              </a:buClr>
              <a:buSzPts val="1800"/>
              <a:buFont typeface="Open Sans"/>
              <a:buChar char="o"/>
              <a:defRPr b="1">
                <a:solidFill>
                  <a:srgbClr val="370661"/>
                </a:solidFill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70661"/>
              </a:buClr>
              <a:buSzPts val="1800"/>
              <a:buFont typeface="Open Sans"/>
              <a:buChar char="▪"/>
              <a:defRPr b="1">
                <a:solidFill>
                  <a:srgbClr val="37066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70661"/>
              </a:buClr>
              <a:buSzPts val="1800"/>
              <a:buFont typeface="Open Sans"/>
              <a:buChar char="•"/>
              <a:defRPr b="1">
                <a:solidFill>
                  <a:srgbClr val="37066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70661"/>
              </a:buClr>
              <a:buSzPts val="1800"/>
              <a:buFont typeface="Open Sans"/>
              <a:buChar char="•"/>
              <a:defRPr b="1">
                <a:solidFill>
                  <a:srgbClr val="37066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70661"/>
              </a:buClr>
              <a:buSzPts val="1800"/>
              <a:buFont typeface="Open Sans"/>
              <a:buChar char="•"/>
              <a:defRPr b="1">
                <a:solidFill>
                  <a:srgbClr val="37066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70661"/>
              </a:buClr>
              <a:buSzPts val="1800"/>
              <a:buFont typeface="Open Sans"/>
              <a:buChar char="•"/>
              <a:defRPr b="1">
                <a:solidFill>
                  <a:srgbClr val="37066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8" name="Google Shape;28;p12"/>
          <p:cNvSpPr/>
          <p:nvPr/>
        </p:nvSpPr>
        <p:spPr>
          <a:xfrm>
            <a:off x="0" y="6486300"/>
            <a:ext cx="12192000" cy="371700"/>
          </a:xfrm>
          <a:prstGeom prst="rect">
            <a:avLst/>
          </a:prstGeom>
          <a:solidFill>
            <a:srgbClr val="37066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" name="Google Shape;29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875" y="6501549"/>
            <a:ext cx="1780175" cy="34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3"/>
          <p:cNvSpPr/>
          <p:nvPr/>
        </p:nvSpPr>
        <p:spPr>
          <a:xfrm>
            <a:off x="11603919" y="3993859"/>
            <a:ext cx="590694" cy="202900"/>
          </a:xfrm>
          <a:prstGeom prst="rect">
            <a:avLst/>
          </a:prstGeom>
          <a:solidFill>
            <a:srgbClr val="00999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" name="Google Shape;32;p13"/>
          <p:cNvPicPr preferRelativeResize="0"/>
          <p:nvPr/>
        </p:nvPicPr>
        <p:blipFill rotWithShape="1">
          <a:blip r:embed="rId2">
            <a:alphaModFix/>
          </a:blip>
          <a:srcRect l="62741" t="1558" r="29813" b="8596"/>
          <a:stretch/>
        </p:blipFill>
        <p:spPr>
          <a:xfrm>
            <a:off x="11603919" y="-1"/>
            <a:ext cx="588081" cy="3993859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13"/>
          <p:cNvSpPr txBox="1"/>
          <p:nvPr/>
        </p:nvSpPr>
        <p:spPr>
          <a:xfrm>
            <a:off x="8290560" y="6486304"/>
            <a:ext cx="3858542" cy="371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Open Sans"/>
              <a:buNone/>
            </a:pPr>
            <a:r>
              <a:rPr lang="en-US" sz="1100" b="0" i="0" u="none" strike="noStrike" cap="non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rPr>
              <a:t> CIS 550   |   Property of Penn Engineering   |   </a:t>
            </a:r>
            <a:fld id="{00000000-1234-1234-1234-123412341234}" type="slidenum">
              <a:rPr lang="en-US" sz="1100" b="0" i="0" u="none" strike="noStrike" cap="non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sz="1100" b="0" i="0" u="none" strike="noStrike" cap="none">
              <a:solidFill>
                <a:srgbClr val="88888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4" name="Google Shape;34;p13"/>
          <p:cNvSpPr txBox="1">
            <a:spLocks noGrp="1"/>
          </p:cNvSpPr>
          <p:nvPr>
            <p:ph type="body" idx="1"/>
          </p:nvPr>
        </p:nvSpPr>
        <p:spPr>
          <a:xfrm>
            <a:off x="394073" y="311152"/>
            <a:ext cx="10555287" cy="650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  <a:defRPr sz="3200" b="0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o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le and Content">
  <p:cSld name="2_Title and Content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4"/>
          <p:cNvSpPr/>
          <p:nvPr/>
        </p:nvSpPr>
        <p:spPr>
          <a:xfrm>
            <a:off x="11603919" y="3993859"/>
            <a:ext cx="590694" cy="202900"/>
          </a:xfrm>
          <a:prstGeom prst="rect">
            <a:avLst/>
          </a:prstGeom>
          <a:solidFill>
            <a:srgbClr val="00999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" name="Google Shape;37;p14"/>
          <p:cNvSpPr txBox="1">
            <a:spLocks noGrp="1"/>
          </p:cNvSpPr>
          <p:nvPr>
            <p:ph type="body" idx="1"/>
          </p:nvPr>
        </p:nvSpPr>
        <p:spPr>
          <a:xfrm>
            <a:off x="399684" y="1416050"/>
            <a:ext cx="4823751" cy="4106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5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Char char="o"/>
              <a:defRPr sz="2000"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 sz="2000"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o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38" name="Google Shape;38;p14"/>
          <p:cNvPicPr preferRelativeResize="0"/>
          <p:nvPr/>
        </p:nvPicPr>
        <p:blipFill rotWithShape="1">
          <a:blip r:embed="rId2">
            <a:alphaModFix/>
          </a:blip>
          <a:srcRect l="62741" t="1558" r="29813" b="8596"/>
          <a:stretch/>
        </p:blipFill>
        <p:spPr>
          <a:xfrm>
            <a:off x="11603919" y="-1"/>
            <a:ext cx="588081" cy="3993859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14"/>
          <p:cNvSpPr txBox="1">
            <a:spLocks noGrp="1"/>
          </p:cNvSpPr>
          <p:nvPr>
            <p:ph type="body" idx="2"/>
          </p:nvPr>
        </p:nvSpPr>
        <p:spPr>
          <a:xfrm>
            <a:off x="394073" y="615950"/>
            <a:ext cx="10608889" cy="650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  <a:defRPr sz="3200" b="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o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14"/>
          <p:cNvSpPr>
            <a:spLocks noGrp="1"/>
          </p:cNvSpPr>
          <p:nvPr>
            <p:ph type="pic" idx="3"/>
          </p:nvPr>
        </p:nvSpPr>
        <p:spPr>
          <a:xfrm>
            <a:off x="5629275" y="1416050"/>
            <a:ext cx="5373688" cy="4106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urier New"/>
              <a:buChar char="o"/>
              <a:defRPr sz="2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▪"/>
              <a:defRPr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urier New"/>
              <a:buChar char="o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41" name="Google Shape;41;p14"/>
          <p:cNvPicPr preferRelativeResize="0"/>
          <p:nvPr/>
        </p:nvPicPr>
        <p:blipFill rotWithShape="1">
          <a:blip r:embed="rId3">
            <a:alphaModFix amt="40000"/>
          </a:blip>
          <a:srcRect/>
          <a:stretch/>
        </p:blipFill>
        <p:spPr>
          <a:xfrm>
            <a:off x="156750" y="6547264"/>
            <a:ext cx="1981200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14"/>
          <p:cNvSpPr txBox="1"/>
          <p:nvPr/>
        </p:nvSpPr>
        <p:spPr>
          <a:xfrm>
            <a:off x="8290560" y="6486304"/>
            <a:ext cx="3858542" cy="371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Open Sans"/>
              <a:buNone/>
            </a:pPr>
            <a:r>
              <a:rPr lang="en-US" sz="1100" b="0" i="0" u="none" strike="noStrike" cap="non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rPr>
              <a:t> CIS 550   |   Property of Penn Engineering   |   </a:t>
            </a:r>
            <a:fld id="{00000000-1234-1234-1234-123412341234}" type="slidenum">
              <a:rPr lang="en-US" sz="1100" b="0" i="0" u="none" strike="noStrike" cap="non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sz="1100" b="0" i="0" u="none" strike="noStrike" cap="none">
              <a:solidFill>
                <a:srgbClr val="88888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1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o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o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Open Sans"/>
              <a:buNone/>
              <a:defRPr sz="4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urier New"/>
              <a:buChar char="o"/>
              <a:defRPr sz="2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▪"/>
              <a:defRPr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urier New"/>
              <a:buChar char="o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tiff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treyhunner.com/2018/02/python-3-s-range-better-than-python-2-s-xrange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tiff"/><Relationship Id="rId4" Type="http://schemas.openxmlformats.org/officeDocument/2006/relationships/image" Target="../media/image12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tiff"/><Relationship Id="rId4" Type="http://schemas.openxmlformats.org/officeDocument/2006/relationships/image" Target="../media/image14.w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tiff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blog.pythonlibrary.org/2016/02/23/python-3-function-overloading-with-singledispatch/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tif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tif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wmf"/><Relationship Id="rId4" Type="http://schemas.openxmlformats.org/officeDocument/2006/relationships/image" Target="../media/image18.tif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w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tif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cs.python.org/3.7/library/profile.html" TargetMode="Externa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lignos.org/py_antipatterns/" TargetMode="External"/><Relationship Id="rId4" Type="http://schemas.openxmlformats.org/officeDocument/2006/relationships/hyperlink" Target="http://safehammad.com/downloads/python-idioms-2014-01-16.pdf" TargetMode="Externa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"/>
          <p:cNvSpPr txBox="1">
            <a:spLocks noGrp="1"/>
          </p:cNvSpPr>
          <p:nvPr>
            <p:ph type="body" idx="4294967295"/>
          </p:nvPr>
        </p:nvSpPr>
        <p:spPr>
          <a:xfrm>
            <a:off x="699771" y="2286701"/>
            <a:ext cx="5153100" cy="27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>
              <a:spcBef>
                <a:spcPts val="0"/>
              </a:spcBef>
              <a:buSzPts val="4800"/>
              <a:buNone/>
            </a:pPr>
            <a:r>
              <a:rPr lang="en-US" sz="5900" b="1" dirty="0">
                <a:solidFill>
                  <a:srgbClr val="370661"/>
                </a:solidFill>
              </a:rPr>
              <a:t>Python Lecture 2</a:t>
            </a:r>
            <a:endParaRPr sz="5900" b="1" dirty="0">
              <a:solidFill>
                <a:srgbClr val="37066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"/>
          <p:cNvSpPr txBox="1">
            <a:spLocks noGrp="1"/>
          </p:cNvSpPr>
          <p:nvPr>
            <p:ph type="body" idx="2"/>
          </p:nvPr>
        </p:nvSpPr>
        <p:spPr>
          <a:xfrm>
            <a:off x="961519" y="2663095"/>
            <a:ext cx="5465099" cy="15318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>
              <a:spcBef>
                <a:spcPts val="0"/>
              </a:spcBef>
              <a:buClr>
                <a:schemeClr val="accent1"/>
              </a:buClr>
            </a:pPr>
            <a:r>
              <a:rPr lang="en-US" sz="3600" dirty="0"/>
              <a:t>Iterators</a:t>
            </a:r>
            <a:endParaRPr sz="3400" b="1" dirty="0">
              <a:solidFill>
                <a:srgbClr val="37066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5" name="Google Shape;65;p2"/>
          <p:cNvSpPr txBox="1"/>
          <p:nvPr/>
        </p:nvSpPr>
        <p:spPr>
          <a:xfrm>
            <a:off x="10949275" y="6478075"/>
            <a:ext cx="2259300" cy="13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CIS </a:t>
            </a:r>
            <a:r>
              <a:rPr lang="en-US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521</a:t>
            </a:r>
            <a:r>
              <a:rPr lang="en-US" sz="1400" b="0" i="0" u="none" strike="noStrike" cap="none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  |  10</a:t>
            </a:r>
            <a:endParaRPr sz="1400" b="0" i="0" u="none" strike="noStrike" cap="none" dirty="0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pic>
        <p:nvPicPr>
          <p:cNvPr id="66" name="Google Shape;66;p2"/>
          <p:cNvPicPr preferRelativeResize="0"/>
          <p:nvPr/>
        </p:nvPicPr>
        <p:blipFill rotWithShape="1">
          <a:blip r:embed="rId3">
            <a:alphaModFix/>
          </a:blip>
          <a:srcRect l="46493" t="230" r="43071" b="-230"/>
          <a:stretch/>
        </p:blipFill>
        <p:spPr>
          <a:xfrm>
            <a:off x="11603925" y="0"/>
            <a:ext cx="590700" cy="377295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2"/>
          <p:cNvSpPr/>
          <p:nvPr/>
        </p:nvSpPr>
        <p:spPr>
          <a:xfrm>
            <a:off x="11603919" y="3696759"/>
            <a:ext cx="590700" cy="202800"/>
          </a:xfrm>
          <a:prstGeom prst="rect">
            <a:avLst/>
          </a:prstGeom>
          <a:solidFill>
            <a:srgbClr val="37066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7947730-7964-E045-A3D8-A46D629B1F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bright="2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84746" y="3798159"/>
            <a:ext cx="2609850" cy="152685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6437662-DB9A-5744-9D35-EE214EA213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bright="2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91075" y="3798159"/>
            <a:ext cx="2609850" cy="152685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B090791-3F60-604E-A271-3E4E18FFBC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bright="2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997404" y="3772950"/>
            <a:ext cx="2609850" cy="1526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2641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92b3bf485b_0_0"/>
          <p:cNvSpPr txBox="1"/>
          <p:nvPr/>
        </p:nvSpPr>
        <p:spPr>
          <a:xfrm>
            <a:off x="10949275" y="6478075"/>
            <a:ext cx="2259300" cy="13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CIS 521  |  </a:t>
            </a:r>
            <a:r>
              <a:rPr lang="en-US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11</a:t>
            </a:r>
            <a:endParaRPr sz="1400" b="0" i="0" u="none" strike="noStrike" cap="none" dirty="0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82" name="Google Shape;82;g92b3bf485b_0_0"/>
          <p:cNvSpPr txBox="1">
            <a:spLocks noGrp="1"/>
          </p:cNvSpPr>
          <p:nvPr>
            <p:ph type="body" idx="2"/>
          </p:nvPr>
        </p:nvSpPr>
        <p:spPr>
          <a:xfrm>
            <a:off x="399673" y="486177"/>
            <a:ext cx="10555200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buClr>
                <a:schemeClr val="accent1"/>
              </a:buClr>
            </a:pPr>
            <a:r>
              <a:rPr lang="en-US" sz="3400" dirty="0"/>
              <a:t>Iterator Objects</a:t>
            </a:r>
            <a:endParaRPr sz="3400" b="1" dirty="0">
              <a:solidFill>
                <a:srgbClr val="37066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86" name="Google Shape;86;g92b3bf485b_0_0"/>
          <p:cNvPicPr preferRelativeResize="0"/>
          <p:nvPr/>
        </p:nvPicPr>
        <p:blipFill rotWithShape="1">
          <a:blip r:embed="rId3">
            <a:alphaModFix/>
          </a:blip>
          <a:srcRect l="46493" t="230" r="43071" b="-230"/>
          <a:stretch/>
        </p:blipFill>
        <p:spPr>
          <a:xfrm>
            <a:off x="11603925" y="0"/>
            <a:ext cx="590700" cy="377295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g92b3bf485b_0_0"/>
          <p:cNvSpPr/>
          <p:nvPr/>
        </p:nvSpPr>
        <p:spPr>
          <a:xfrm>
            <a:off x="11603919" y="3696759"/>
            <a:ext cx="590700" cy="202800"/>
          </a:xfrm>
          <a:prstGeom prst="rect">
            <a:avLst/>
          </a:prstGeom>
          <a:solidFill>
            <a:srgbClr val="37066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1C082B-30D9-FF4E-AEB3-A2345B53FA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9673" y="1375568"/>
            <a:ext cx="10555288" cy="49962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 err="1"/>
              <a:t>Iterable</a:t>
            </a:r>
            <a:r>
              <a:rPr lang="en-US" dirty="0"/>
              <a:t> objects can be used in a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dirty="0"/>
              <a:t> loop because they have an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__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iter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__ </a:t>
            </a:r>
            <a:r>
              <a:rPr lang="en-US" dirty="0"/>
              <a:t>magic method, which converts them to iterator objects: </a:t>
            </a:r>
          </a:p>
          <a:p>
            <a:pPr marL="0" indent="0">
              <a:buNone/>
            </a:pP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&gt;&gt;&gt; k = [1,2,3]</a:t>
            </a:r>
          </a:p>
          <a:p>
            <a:pPr marL="0" indent="0">
              <a:buNone/>
            </a:pPr>
            <a:endParaRPr lang="en-US" b="1" dirty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&gt;&gt;&gt; k.__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iter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__()</a:t>
            </a:r>
          </a:p>
          <a:p>
            <a:pPr marL="0" indent="0">
              <a:buNone/>
            </a:pPr>
            <a:r>
              <a:rPr lang="en-US" b="1" dirty="0">
                <a:solidFill>
                  <a:schemeClr val="accent2"/>
                </a:solidFill>
                <a:latin typeface="Courier New" charset="0"/>
                <a:ea typeface="Courier New" charset="0"/>
                <a:cs typeface="Courier New" charset="0"/>
              </a:rPr>
              <a:t>&lt;</a:t>
            </a:r>
            <a:r>
              <a:rPr lang="en-US" b="1" dirty="0" err="1">
                <a:solidFill>
                  <a:schemeClr val="accent2"/>
                </a:solidFill>
                <a:latin typeface="Courier New" charset="0"/>
                <a:ea typeface="Courier New" charset="0"/>
                <a:cs typeface="Courier New" charset="0"/>
              </a:rPr>
              <a:t>list_iterator</a:t>
            </a:r>
            <a:r>
              <a:rPr lang="en-US" b="1" dirty="0">
                <a:solidFill>
                  <a:schemeClr val="accent2"/>
                </a:solidFill>
                <a:latin typeface="Courier New" charset="0"/>
                <a:ea typeface="Courier New" charset="0"/>
                <a:cs typeface="Courier New" charset="0"/>
              </a:rPr>
              <a:t> object at 0x104f8ca50&gt;</a:t>
            </a:r>
          </a:p>
          <a:p>
            <a:pPr marL="0" indent="0">
              <a:buNone/>
            </a:pPr>
            <a:endParaRPr lang="en-US" b="1" dirty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&gt;&gt;&gt;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iter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(k)</a:t>
            </a:r>
          </a:p>
          <a:p>
            <a:pPr marL="0" indent="0">
              <a:buNone/>
            </a:pPr>
            <a:r>
              <a:rPr lang="en-US" b="1" dirty="0">
                <a:solidFill>
                  <a:schemeClr val="accent2"/>
                </a:solidFill>
                <a:latin typeface="Courier New" charset="0"/>
                <a:ea typeface="Courier New" charset="0"/>
                <a:cs typeface="Courier New" charset="0"/>
              </a:rPr>
              <a:t>&lt;</a:t>
            </a:r>
            <a:r>
              <a:rPr lang="en-US" b="1" dirty="0" err="1">
                <a:solidFill>
                  <a:schemeClr val="accent2"/>
                </a:solidFill>
                <a:latin typeface="Courier New" charset="0"/>
                <a:ea typeface="Courier New" charset="0"/>
                <a:cs typeface="Courier New" charset="0"/>
              </a:rPr>
              <a:t>list_iterator</a:t>
            </a:r>
            <a:r>
              <a:rPr lang="en-US" b="1" dirty="0">
                <a:solidFill>
                  <a:schemeClr val="accent2"/>
                </a:solidFill>
                <a:latin typeface="Courier New" charset="0"/>
                <a:ea typeface="Courier New" charset="0"/>
                <a:cs typeface="Courier New" charset="0"/>
              </a:rPr>
              <a:t> object at 0x104f8ca10&gt;</a:t>
            </a:r>
          </a:p>
          <a:p>
            <a:pPr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10000"/>
              <a:buNone/>
            </a:pPr>
            <a:endParaRPr lang="en-US" sz="2400" b="1" dirty="0">
              <a:solidFill>
                <a:srgbClr val="660066"/>
              </a:solidFill>
              <a:latin typeface="Courier New" pitchFamily="49" charset="0"/>
            </a:endParaRPr>
          </a:p>
          <a:p>
            <a:pPr lvl="0"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10000"/>
              <a:buNone/>
            </a:pPr>
            <a:endParaRPr lang="en-US" sz="2400" b="1" i="1" dirty="0">
              <a:solidFill>
                <a:srgbClr val="C00000"/>
              </a:solidFill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683507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92b3bf485b_0_0"/>
          <p:cNvSpPr txBox="1"/>
          <p:nvPr/>
        </p:nvSpPr>
        <p:spPr>
          <a:xfrm>
            <a:off x="10949275" y="6478075"/>
            <a:ext cx="2259300" cy="13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CIS 521  |  </a:t>
            </a:r>
            <a:r>
              <a:rPr lang="en-US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12</a:t>
            </a:r>
            <a:endParaRPr sz="1400" b="0" i="0" u="none" strike="noStrike" cap="none" dirty="0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82" name="Google Shape;82;g92b3bf485b_0_0"/>
          <p:cNvSpPr txBox="1">
            <a:spLocks noGrp="1"/>
          </p:cNvSpPr>
          <p:nvPr>
            <p:ph type="body" idx="2"/>
          </p:nvPr>
        </p:nvSpPr>
        <p:spPr>
          <a:xfrm>
            <a:off x="399673" y="486177"/>
            <a:ext cx="10555200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buClr>
                <a:schemeClr val="accent1"/>
              </a:buClr>
            </a:pPr>
            <a:r>
              <a:rPr lang="en-US" sz="3400" dirty="0"/>
              <a:t>Iterators</a:t>
            </a:r>
            <a:endParaRPr sz="3400" b="1" dirty="0">
              <a:solidFill>
                <a:srgbClr val="37066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86" name="Google Shape;86;g92b3bf485b_0_0"/>
          <p:cNvPicPr preferRelativeResize="0"/>
          <p:nvPr/>
        </p:nvPicPr>
        <p:blipFill rotWithShape="1">
          <a:blip r:embed="rId3">
            <a:alphaModFix/>
          </a:blip>
          <a:srcRect l="46493" t="230" r="43071" b="-230"/>
          <a:stretch/>
        </p:blipFill>
        <p:spPr>
          <a:xfrm>
            <a:off x="11603925" y="0"/>
            <a:ext cx="590700" cy="377295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g92b3bf485b_0_0"/>
          <p:cNvSpPr/>
          <p:nvPr/>
        </p:nvSpPr>
        <p:spPr>
          <a:xfrm>
            <a:off x="11603919" y="3696759"/>
            <a:ext cx="590700" cy="202800"/>
          </a:xfrm>
          <a:prstGeom prst="rect">
            <a:avLst/>
          </a:prstGeom>
          <a:solidFill>
            <a:srgbClr val="37066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1C082B-30D9-FF4E-AEB3-A2345B53FA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3987" y="1180559"/>
            <a:ext cx="10555288" cy="4996255"/>
          </a:xfrm>
        </p:spPr>
        <p:txBody>
          <a:bodyPr>
            <a:normAutofit fontScale="92500" lnSpcReduction="20000"/>
          </a:bodyPr>
          <a:lstStyle/>
          <a:p>
            <a:r>
              <a:rPr lang="en-US" sz="2200" dirty="0"/>
              <a:t>Iterators are objects with a __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next__()</a:t>
            </a:r>
            <a:r>
              <a:rPr lang="en-US" sz="2200" dirty="0"/>
              <a:t> method:</a:t>
            </a:r>
            <a:endParaRPr lang="en-US" sz="2200" dirty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sz="2200" b="1" dirty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&gt;&gt;&gt; </a:t>
            </a:r>
            <a:r>
              <a:rPr lang="en-US" sz="2200" b="1" dirty="0" err="1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i</a:t>
            </a:r>
            <a:r>
              <a:rPr lang="en-US" sz="2200" b="1" dirty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 = </a:t>
            </a:r>
            <a:r>
              <a:rPr lang="en-US" sz="2200" b="1" dirty="0" err="1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iter</a:t>
            </a:r>
            <a:r>
              <a:rPr lang="en-US" sz="2200" b="1" dirty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(k)</a:t>
            </a:r>
          </a:p>
          <a:p>
            <a:pPr marL="0" indent="0">
              <a:buNone/>
            </a:pPr>
            <a:r>
              <a:rPr lang="en-US" sz="2200" b="1" dirty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&gt;&gt;&gt; next(</a:t>
            </a:r>
            <a:r>
              <a:rPr lang="en-US" sz="2200" b="1" dirty="0" err="1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i</a:t>
            </a:r>
            <a:r>
              <a:rPr lang="en-US" sz="2200" b="1" dirty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2200" b="1" dirty="0">
                <a:solidFill>
                  <a:schemeClr val="accent2"/>
                </a:solidFill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1</a:t>
            </a:r>
          </a:p>
          <a:p>
            <a:pPr marL="0" indent="0">
              <a:buNone/>
            </a:pPr>
            <a:r>
              <a:rPr lang="en-US" sz="2200" b="1" dirty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&gt;&gt;&gt; </a:t>
            </a:r>
            <a:r>
              <a:rPr lang="en-US" sz="2200" b="1" dirty="0" err="1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i</a:t>
            </a:r>
            <a:r>
              <a:rPr lang="en-US" sz="2200" b="1" dirty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.__next__()</a:t>
            </a:r>
          </a:p>
          <a:p>
            <a:pPr marL="0" indent="0">
              <a:buNone/>
            </a:pPr>
            <a:r>
              <a:rPr lang="en-US" sz="2200" b="1" dirty="0">
                <a:solidFill>
                  <a:schemeClr val="accent2"/>
                </a:solidFill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2</a:t>
            </a:r>
          </a:p>
          <a:p>
            <a:pPr marL="0" indent="0">
              <a:buNone/>
            </a:pPr>
            <a:r>
              <a:rPr lang="en-US" sz="2200" b="1" dirty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&gt;&gt;&gt; </a:t>
            </a:r>
            <a:r>
              <a:rPr lang="en-US" sz="2200" b="1" dirty="0" err="1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i.next</a:t>
            </a:r>
            <a:r>
              <a:rPr lang="en-US" sz="2200" b="1" dirty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()</a:t>
            </a:r>
          </a:p>
          <a:p>
            <a:pPr marL="0" indent="0">
              <a:buNone/>
            </a:pPr>
            <a:r>
              <a:rPr lang="en-US" sz="2200" b="1" dirty="0">
                <a:solidFill>
                  <a:schemeClr val="accent2"/>
                </a:solidFill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3</a:t>
            </a:r>
          </a:p>
          <a:p>
            <a:pPr marL="0" indent="0">
              <a:buNone/>
            </a:pPr>
            <a:r>
              <a:rPr lang="en-US" sz="2200" b="1" dirty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&gt;&gt;&gt; </a:t>
            </a:r>
            <a:r>
              <a:rPr lang="en-US" sz="2200" b="1" dirty="0" err="1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i.next</a:t>
            </a:r>
            <a:r>
              <a:rPr lang="en-US" sz="2200" b="1" dirty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()</a:t>
            </a:r>
          </a:p>
          <a:p>
            <a:pPr marL="0" indent="0">
              <a:buNone/>
            </a:pPr>
            <a:r>
              <a:rPr lang="en-US" sz="2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Traceback (most recent call last):</a:t>
            </a:r>
          </a:p>
          <a:p>
            <a:pPr marL="0" indent="0">
              <a:buNone/>
            </a:pPr>
            <a:r>
              <a:rPr lang="en-US" sz="2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File "&lt;stdin&gt;", line 1, in &lt;module&gt;</a:t>
            </a:r>
          </a:p>
          <a:p>
            <a:pPr marL="0" indent="0">
              <a:buNone/>
            </a:pPr>
            <a:r>
              <a:rPr lang="en-US" sz="22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StopIteration</a:t>
            </a:r>
            <a:endParaRPr lang="en-US" sz="2200" b="1" dirty="0">
              <a:latin typeface="Courier New" panose="02070309020205020404" pitchFamily="49" charset="0"/>
              <a:ea typeface="Courier New" charset="0"/>
              <a:cs typeface="Courier New" panose="02070309020205020404" pitchFamily="49" charset="0"/>
            </a:endParaRPr>
          </a:p>
          <a:p>
            <a:r>
              <a:rPr lang="en-US" sz="2200" dirty="0"/>
              <a:t>Python iterators do not have a 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hasnext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sz="2200" dirty="0"/>
              <a:t>method!</a:t>
            </a:r>
          </a:p>
          <a:p>
            <a:r>
              <a:rPr lang="en-US" sz="2200" dirty="0"/>
              <a:t>Just catch the 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StopIteration</a:t>
            </a:r>
            <a:r>
              <a:rPr lang="en-US" sz="2200" dirty="0"/>
              <a:t> exception</a:t>
            </a:r>
          </a:p>
          <a:p>
            <a:pPr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10000"/>
              <a:buNone/>
            </a:pPr>
            <a:endParaRPr lang="en-US" sz="2400" b="1" dirty="0">
              <a:solidFill>
                <a:srgbClr val="660066"/>
              </a:solidFill>
              <a:latin typeface="Courier New" pitchFamily="49" charset="0"/>
            </a:endParaRPr>
          </a:p>
          <a:p>
            <a:pPr lvl="0"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10000"/>
              <a:buNone/>
            </a:pPr>
            <a:endParaRPr lang="en-US" sz="2400" b="1" i="1" dirty="0">
              <a:solidFill>
                <a:srgbClr val="C00000"/>
              </a:solidFill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559620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92b3bf485b_0_0"/>
          <p:cNvSpPr txBox="1"/>
          <p:nvPr/>
        </p:nvSpPr>
        <p:spPr>
          <a:xfrm>
            <a:off x="10949275" y="6478075"/>
            <a:ext cx="2259300" cy="13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CIS 521  |  </a:t>
            </a:r>
            <a:r>
              <a:rPr lang="en-US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13</a:t>
            </a:r>
            <a:endParaRPr sz="1400" b="0" i="0" u="none" strike="noStrike" cap="none" dirty="0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82" name="Google Shape;82;g92b3bf485b_0_0"/>
          <p:cNvSpPr txBox="1">
            <a:spLocks noGrp="1"/>
          </p:cNvSpPr>
          <p:nvPr>
            <p:ph type="body" idx="2"/>
          </p:nvPr>
        </p:nvSpPr>
        <p:spPr>
          <a:xfrm>
            <a:off x="399672" y="486177"/>
            <a:ext cx="12362513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buClr>
                <a:schemeClr val="accent1"/>
              </a:buClr>
            </a:pPr>
            <a:r>
              <a:rPr lang="en-US" sz="3400" dirty="0"/>
              <a:t>Iterators: The real truth about </a:t>
            </a:r>
            <a:r>
              <a:rPr lang="en-US" sz="3400" dirty="0">
                <a:solidFill>
                  <a:schemeClr val="tx1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For.. In..</a:t>
            </a:r>
            <a:endParaRPr sz="3400" b="1" dirty="0">
              <a:solidFill>
                <a:srgbClr val="37066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86" name="Google Shape;86;g92b3bf485b_0_0"/>
          <p:cNvPicPr preferRelativeResize="0"/>
          <p:nvPr/>
        </p:nvPicPr>
        <p:blipFill rotWithShape="1">
          <a:blip r:embed="rId3">
            <a:alphaModFix/>
          </a:blip>
          <a:srcRect l="46493" t="230" r="43071" b="-230"/>
          <a:stretch/>
        </p:blipFill>
        <p:spPr>
          <a:xfrm>
            <a:off x="11603925" y="0"/>
            <a:ext cx="590700" cy="377295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g92b3bf485b_0_0"/>
          <p:cNvSpPr/>
          <p:nvPr/>
        </p:nvSpPr>
        <p:spPr>
          <a:xfrm>
            <a:off x="11603919" y="3696759"/>
            <a:ext cx="590700" cy="202800"/>
          </a:xfrm>
          <a:prstGeom prst="rect">
            <a:avLst/>
          </a:prstGeom>
          <a:solidFill>
            <a:srgbClr val="37066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1C082B-30D9-FF4E-AEB3-A2345B53FA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3987" y="1137177"/>
            <a:ext cx="10555288" cy="4996255"/>
          </a:xfrm>
        </p:spPr>
        <p:txBody>
          <a:bodyPr>
            <a:normAutofit/>
          </a:bodyPr>
          <a:lstStyle/>
          <a:p>
            <a:r>
              <a:rPr lang="en-US" b="1" dirty="0">
                <a:latin typeface="Courier New" pitchFamily="49" charset="0"/>
              </a:rPr>
              <a:t>for </a:t>
            </a:r>
            <a:r>
              <a:rPr lang="en-US" b="1" dirty="0">
                <a:solidFill>
                  <a:srgbClr val="FF3300"/>
                </a:solidFill>
                <a:latin typeface="Courier New" pitchFamily="49" charset="0"/>
              </a:rPr>
              <a:t>&lt;item&gt;</a:t>
            </a:r>
            <a:r>
              <a:rPr lang="en-US" b="1" dirty="0">
                <a:latin typeface="Courier New" pitchFamily="49" charset="0"/>
              </a:rPr>
              <a:t> in </a:t>
            </a:r>
            <a:r>
              <a:rPr lang="en-US" b="1" dirty="0">
                <a:solidFill>
                  <a:srgbClr val="660066"/>
                </a:solidFill>
                <a:latin typeface="Courier New" pitchFamily="49" charset="0"/>
              </a:rPr>
              <a:t>&lt;</a:t>
            </a:r>
            <a:r>
              <a:rPr lang="en-US" b="1" dirty="0" err="1">
                <a:solidFill>
                  <a:srgbClr val="660066"/>
                </a:solidFill>
                <a:latin typeface="Courier New" pitchFamily="49" charset="0"/>
              </a:rPr>
              <a:t>iterable</a:t>
            </a:r>
            <a:r>
              <a:rPr lang="en-US" b="1" dirty="0">
                <a:solidFill>
                  <a:srgbClr val="660066"/>
                </a:solidFill>
                <a:latin typeface="Courier New" pitchFamily="49" charset="0"/>
              </a:rPr>
              <a:t>&gt;</a:t>
            </a:r>
            <a:r>
              <a:rPr lang="en-US" b="1" dirty="0">
                <a:latin typeface="Courier New" pitchFamily="49" charset="0"/>
              </a:rPr>
              <a:t>:</a:t>
            </a:r>
            <a:br>
              <a:rPr lang="en-US" b="1" dirty="0">
                <a:latin typeface="Courier New" pitchFamily="49" charset="0"/>
              </a:rPr>
            </a:br>
            <a:r>
              <a:rPr lang="en-US" b="1" dirty="0">
                <a:latin typeface="Courier New" pitchFamily="49" charset="0"/>
              </a:rPr>
              <a:t>    </a:t>
            </a:r>
            <a:r>
              <a:rPr lang="en-US" b="1" dirty="0">
                <a:solidFill>
                  <a:schemeClr val="accent2"/>
                </a:solidFill>
                <a:latin typeface="Courier New" pitchFamily="49" charset="0"/>
              </a:rPr>
              <a:t>&lt;statements&gt;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First line is just syntactic sugar for: </a:t>
            </a:r>
          </a:p>
          <a:p>
            <a:pPr lvl="1"/>
            <a:r>
              <a:rPr lang="en-US" dirty="0"/>
              <a:t>1. Initialize: Call </a:t>
            </a:r>
            <a:r>
              <a:rPr lang="en-US" b="1" dirty="0">
                <a:solidFill>
                  <a:srgbClr val="660066"/>
                </a:solidFill>
                <a:latin typeface="Courier New" pitchFamily="49" charset="0"/>
                <a:ea typeface="+mn-ea"/>
                <a:cs typeface="+mn-cs"/>
              </a:rPr>
              <a:t>&lt;</a:t>
            </a:r>
            <a:r>
              <a:rPr lang="en-US" b="1" dirty="0" err="1">
                <a:solidFill>
                  <a:srgbClr val="660066"/>
                </a:solidFill>
                <a:latin typeface="Courier New" pitchFamily="49" charset="0"/>
                <a:ea typeface="+mn-ea"/>
                <a:cs typeface="+mn-cs"/>
              </a:rPr>
              <a:t>iterable</a:t>
            </a:r>
            <a:r>
              <a:rPr lang="en-US" b="1" dirty="0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&gt;.__</a:t>
            </a:r>
            <a:r>
              <a:rPr lang="en-US" b="1" dirty="0" err="1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iter</a:t>
            </a:r>
            <a:r>
              <a:rPr lang="en-US" b="1" dirty="0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__() </a:t>
            </a:r>
            <a:r>
              <a:rPr lang="en-US" dirty="0"/>
              <a:t>to create an </a:t>
            </a:r>
            <a:r>
              <a:rPr lang="en-US" i="1" dirty="0"/>
              <a:t>iterator</a:t>
            </a:r>
            <a:r>
              <a:rPr lang="en-US" dirty="0"/>
              <a:t> </a:t>
            </a:r>
          </a:p>
          <a:p>
            <a:pPr marL="457200" lvl="1" indent="0">
              <a:buNone/>
            </a:pPr>
            <a:r>
              <a:rPr lang="en-US" dirty="0"/>
              <a:t>Each iteration:</a:t>
            </a:r>
          </a:p>
          <a:p>
            <a:pPr lvl="1"/>
            <a:r>
              <a:rPr lang="en-US" dirty="0"/>
              <a:t>2. Call </a:t>
            </a:r>
            <a:r>
              <a:rPr lang="en-US" b="1" dirty="0" err="1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iterator.__next</a:t>
            </a:r>
            <a:r>
              <a:rPr lang="en-US" b="1" dirty="0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__() </a:t>
            </a:r>
            <a:r>
              <a:rPr lang="en-US" dirty="0"/>
              <a:t>and bind </a:t>
            </a:r>
            <a:r>
              <a:rPr lang="en-US" b="1" dirty="0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&lt;item&gt;</a:t>
            </a:r>
          </a:p>
          <a:p>
            <a:pPr lvl="1"/>
            <a:r>
              <a:rPr lang="en-US" dirty="0"/>
              <a:t>2a. Catch </a:t>
            </a:r>
            <a:r>
              <a:rPr lang="en-US" b="1" dirty="0" err="1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StopIteration</a:t>
            </a:r>
            <a:r>
              <a:rPr lang="en-US" b="1" dirty="0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</a:t>
            </a:r>
            <a:r>
              <a:rPr lang="en-US" dirty="0"/>
              <a:t>exceptions</a:t>
            </a:r>
          </a:p>
          <a:p>
            <a:pPr lvl="1"/>
            <a:endParaRPr lang="en-US" dirty="0"/>
          </a:p>
          <a:p>
            <a:r>
              <a:rPr lang="en-US" dirty="0"/>
              <a:t>To be </a:t>
            </a:r>
            <a:r>
              <a:rPr lang="en-US" dirty="0" err="1"/>
              <a:t>iterable</a:t>
            </a:r>
            <a:r>
              <a:rPr lang="en-US" dirty="0"/>
              <a:t>:  has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__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iter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__ </a:t>
            </a:r>
            <a:r>
              <a:rPr lang="en-US" dirty="0"/>
              <a:t>method</a:t>
            </a:r>
          </a:p>
          <a:p>
            <a:pPr lvl="1"/>
            <a:r>
              <a:rPr lang="en-US" dirty="0"/>
              <a:t> which returns an iterator obj</a:t>
            </a:r>
          </a:p>
          <a:p>
            <a:r>
              <a:rPr lang="en-US" dirty="0"/>
              <a:t>To be iterator: has __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next__</a:t>
            </a:r>
            <a:r>
              <a:rPr lang="en-US" dirty="0"/>
              <a:t> method</a:t>
            </a:r>
          </a:p>
          <a:p>
            <a:pPr lvl="1"/>
            <a:r>
              <a:rPr lang="en-US" dirty="0"/>
              <a:t> which throws </a:t>
            </a:r>
            <a:r>
              <a:rPr lang="en-US" b="1" dirty="0" err="1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StopIteration</a:t>
            </a:r>
            <a:r>
              <a:rPr lang="en-US" dirty="0"/>
              <a:t> when done</a:t>
            </a:r>
          </a:p>
          <a:p>
            <a:pPr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10000"/>
              <a:buNone/>
            </a:pPr>
            <a:endParaRPr lang="en-US" sz="2400" b="1" dirty="0">
              <a:solidFill>
                <a:srgbClr val="660066"/>
              </a:solidFill>
              <a:latin typeface="Courier New" pitchFamily="49" charset="0"/>
            </a:endParaRPr>
          </a:p>
          <a:p>
            <a:pPr lvl="0"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10000"/>
              <a:buNone/>
            </a:pPr>
            <a:endParaRPr lang="en-US" sz="2400" b="1" i="1" dirty="0">
              <a:solidFill>
                <a:srgbClr val="C00000"/>
              </a:solidFill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074612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92b3bf485b_0_0"/>
          <p:cNvSpPr txBox="1"/>
          <p:nvPr/>
        </p:nvSpPr>
        <p:spPr>
          <a:xfrm>
            <a:off x="10949275" y="6478075"/>
            <a:ext cx="2259300" cy="13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CIS 521  |  </a:t>
            </a:r>
            <a:r>
              <a:rPr lang="en-US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14</a:t>
            </a:r>
            <a:endParaRPr sz="1400" b="0" i="0" u="none" strike="noStrike" cap="none" dirty="0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82" name="Google Shape;82;g92b3bf485b_0_0"/>
          <p:cNvSpPr txBox="1">
            <a:spLocks noGrp="1"/>
          </p:cNvSpPr>
          <p:nvPr>
            <p:ph type="body" idx="2"/>
          </p:nvPr>
        </p:nvSpPr>
        <p:spPr>
          <a:xfrm>
            <a:off x="399672" y="486177"/>
            <a:ext cx="12362513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buClr>
                <a:schemeClr val="accent1"/>
              </a:buClr>
            </a:pPr>
            <a:r>
              <a:rPr lang="en-US" sz="3400" dirty="0">
                <a:ea typeface="ＭＳ Ｐゴシック" pitchFamily="34" charset="-128"/>
              </a:rPr>
              <a:t>An Iterator Class</a:t>
            </a:r>
            <a:endParaRPr sz="3400" b="1" dirty="0">
              <a:solidFill>
                <a:srgbClr val="37066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86" name="Google Shape;86;g92b3bf485b_0_0"/>
          <p:cNvPicPr preferRelativeResize="0"/>
          <p:nvPr/>
        </p:nvPicPr>
        <p:blipFill rotWithShape="1">
          <a:blip r:embed="rId3">
            <a:alphaModFix/>
          </a:blip>
          <a:srcRect l="46493" t="230" r="43071" b="-230"/>
          <a:stretch/>
        </p:blipFill>
        <p:spPr>
          <a:xfrm>
            <a:off x="11603925" y="0"/>
            <a:ext cx="590700" cy="377295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g92b3bf485b_0_0"/>
          <p:cNvSpPr/>
          <p:nvPr/>
        </p:nvSpPr>
        <p:spPr>
          <a:xfrm>
            <a:off x="11603919" y="3696759"/>
            <a:ext cx="590700" cy="202800"/>
          </a:xfrm>
          <a:prstGeom prst="rect">
            <a:avLst/>
          </a:prstGeom>
          <a:solidFill>
            <a:srgbClr val="37066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1C082B-30D9-FF4E-AEB3-A2345B53FA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9672" y="1028728"/>
            <a:ext cx="10549603" cy="5829272"/>
          </a:xfrm>
        </p:spPr>
        <p:txBody>
          <a:bodyPr>
            <a:normAutofit fontScale="25000" lnSpcReduction="20000"/>
          </a:bodyPr>
          <a:lstStyle/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sz="6200" b="1" dirty="0">
                <a:latin typeface="Courier New" pitchFamily="49" charset="0"/>
                <a:ea typeface="ＭＳ Ｐゴシック" pitchFamily="34" charset="-128"/>
              </a:rPr>
              <a:t>class Reverse: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sz="6200" b="1" dirty="0">
                <a:latin typeface="Courier New" pitchFamily="49" charset="0"/>
                <a:ea typeface="ＭＳ Ｐゴシック" pitchFamily="34" charset="-128"/>
              </a:rPr>
              <a:t>    "Iterator for looping over a sequence backwards"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sz="6200" b="1" dirty="0">
                <a:latin typeface="Courier New" pitchFamily="49" charset="0"/>
                <a:ea typeface="ＭＳ Ｐゴシック" pitchFamily="34" charset="-128"/>
              </a:rPr>
              <a:t>    def __</a:t>
            </a:r>
            <a:r>
              <a:rPr lang="en-US" sz="6200" b="1" dirty="0" err="1">
                <a:latin typeface="Courier New" pitchFamily="49" charset="0"/>
                <a:ea typeface="ＭＳ Ｐゴシック" pitchFamily="34" charset="-128"/>
              </a:rPr>
              <a:t>init</a:t>
            </a:r>
            <a:r>
              <a:rPr lang="en-US" sz="6200" b="1" dirty="0">
                <a:latin typeface="Courier New" pitchFamily="49" charset="0"/>
                <a:ea typeface="ＭＳ Ｐゴシック" pitchFamily="34" charset="-128"/>
              </a:rPr>
              <a:t>__(self, data):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sz="6200" b="1" dirty="0">
                <a:latin typeface="Courier New" pitchFamily="49" charset="0"/>
                <a:ea typeface="ＭＳ Ｐゴシック" pitchFamily="34" charset="-128"/>
              </a:rPr>
              <a:t>        </a:t>
            </a:r>
            <a:r>
              <a:rPr lang="en-US" sz="6200" b="1" dirty="0" err="1">
                <a:latin typeface="Courier New" pitchFamily="49" charset="0"/>
                <a:ea typeface="ＭＳ Ｐゴシック" pitchFamily="34" charset="-128"/>
              </a:rPr>
              <a:t>self.data</a:t>
            </a:r>
            <a:r>
              <a:rPr lang="en-US" sz="6200" b="1" dirty="0">
                <a:latin typeface="Courier New" pitchFamily="49" charset="0"/>
                <a:ea typeface="ＭＳ Ｐゴシック" pitchFamily="34" charset="-128"/>
              </a:rPr>
              <a:t> = data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sz="6200" b="1" dirty="0">
                <a:latin typeface="Courier New" pitchFamily="49" charset="0"/>
                <a:ea typeface="ＭＳ Ｐゴシック" pitchFamily="34" charset="-128"/>
              </a:rPr>
              <a:t>        </a:t>
            </a:r>
            <a:r>
              <a:rPr lang="en-US" sz="6200" b="1" dirty="0" err="1">
                <a:latin typeface="Courier New" pitchFamily="49" charset="0"/>
                <a:ea typeface="ＭＳ Ｐゴシック" pitchFamily="34" charset="-128"/>
              </a:rPr>
              <a:t>self.index</a:t>
            </a:r>
            <a:r>
              <a:rPr lang="en-US" sz="6200" b="1" dirty="0">
                <a:latin typeface="Courier New" pitchFamily="49" charset="0"/>
                <a:ea typeface="ＭＳ Ｐゴシック" pitchFamily="34" charset="-128"/>
              </a:rPr>
              <a:t> = </a:t>
            </a:r>
            <a:r>
              <a:rPr lang="en-US" sz="6200" b="1" dirty="0" err="1">
                <a:latin typeface="Courier New" pitchFamily="49" charset="0"/>
                <a:ea typeface="ＭＳ Ｐゴシック" pitchFamily="34" charset="-128"/>
              </a:rPr>
              <a:t>len</a:t>
            </a:r>
            <a:r>
              <a:rPr lang="en-US" sz="6200" b="1" dirty="0">
                <a:latin typeface="Courier New" pitchFamily="49" charset="0"/>
                <a:ea typeface="ＭＳ Ｐゴシック" pitchFamily="34" charset="-128"/>
              </a:rPr>
              <a:t>(data)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endParaRPr lang="en-US" sz="6200" b="1" dirty="0">
              <a:latin typeface="Courier New" pitchFamily="49" charset="0"/>
              <a:ea typeface="ＭＳ Ｐゴシック" pitchFamily="34" charset="-128"/>
            </a:endParaRP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sz="6200" b="1" dirty="0">
                <a:latin typeface="Courier New" pitchFamily="49" charset="0"/>
                <a:ea typeface="ＭＳ Ｐゴシック" pitchFamily="34" charset="-128"/>
              </a:rPr>
              <a:t>    def __next__(self):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sz="6200" b="1" dirty="0">
                <a:latin typeface="Courier New" pitchFamily="49" charset="0"/>
                <a:ea typeface="ＭＳ Ｐゴシック" pitchFamily="34" charset="-128"/>
              </a:rPr>
              <a:t>        if </a:t>
            </a:r>
            <a:r>
              <a:rPr lang="en-US" sz="6200" b="1" dirty="0" err="1">
                <a:latin typeface="Courier New" pitchFamily="49" charset="0"/>
                <a:ea typeface="ＭＳ Ｐゴシック" pitchFamily="34" charset="-128"/>
              </a:rPr>
              <a:t>self.index</a:t>
            </a:r>
            <a:r>
              <a:rPr lang="en-US" sz="6200" b="1" dirty="0">
                <a:latin typeface="Courier New" pitchFamily="49" charset="0"/>
                <a:ea typeface="ＭＳ Ｐゴシック" pitchFamily="34" charset="-128"/>
              </a:rPr>
              <a:t> == 0: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sz="6200" b="1" dirty="0">
                <a:latin typeface="Courier New" pitchFamily="49" charset="0"/>
                <a:ea typeface="ＭＳ Ｐゴシック" pitchFamily="34" charset="-128"/>
              </a:rPr>
              <a:t>            raise </a:t>
            </a:r>
            <a:r>
              <a:rPr lang="en-US" sz="6200" b="1" dirty="0" err="1">
                <a:latin typeface="Courier New" pitchFamily="49" charset="0"/>
                <a:ea typeface="ＭＳ Ｐゴシック" pitchFamily="34" charset="-128"/>
              </a:rPr>
              <a:t>StopIteration</a:t>
            </a:r>
            <a:endParaRPr lang="en-US" sz="6200" b="1" dirty="0">
              <a:latin typeface="Courier New" pitchFamily="49" charset="0"/>
              <a:ea typeface="ＭＳ Ｐゴシック" pitchFamily="34" charset="-128"/>
            </a:endParaRP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sz="6200" b="1" dirty="0">
                <a:latin typeface="Courier New" pitchFamily="49" charset="0"/>
                <a:ea typeface="ＭＳ Ｐゴシック" pitchFamily="34" charset="-128"/>
              </a:rPr>
              <a:t>        </a:t>
            </a:r>
            <a:r>
              <a:rPr lang="en-US" sz="6200" b="1" dirty="0" err="1">
                <a:latin typeface="Courier New" pitchFamily="49" charset="0"/>
                <a:ea typeface="ＭＳ Ｐゴシック" pitchFamily="34" charset="-128"/>
              </a:rPr>
              <a:t>self.index</a:t>
            </a:r>
            <a:r>
              <a:rPr lang="en-US" sz="6200" b="1" dirty="0">
                <a:latin typeface="Courier New" pitchFamily="49" charset="0"/>
                <a:ea typeface="ＭＳ Ｐゴシック" pitchFamily="34" charset="-128"/>
              </a:rPr>
              <a:t> = </a:t>
            </a:r>
            <a:r>
              <a:rPr lang="en-US" sz="6200" b="1" dirty="0" err="1">
                <a:latin typeface="Courier New" pitchFamily="49" charset="0"/>
                <a:ea typeface="ＭＳ Ｐゴシック" pitchFamily="34" charset="-128"/>
              </a:rPr>
              <a:t>self.index</a:t>
            </a:r>
            <a:r>
              <a:rPr lang="en-US" sz="6200" b="1" dirty="0">
                <a:latin typeface="Courier New" pitchFamily="49" charset="0"/>
                <a:ea typeface="ＭＳ Ｐゴシック" pitchFamily="34" charset="-128"/>
              </a:rPr>
              <a:t> - 1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sz="6200" b="1" dirty="0">
                <a:latin typeface="Courier New" pitchFamily="49" charset="0"/>
                <a:ea typeface="ＭＳ Ｐゴシック" pitchFamily="34" charset="-128"/>
              </a:rPr>
              <a:t>        return </a:t>
            </a:r>
            <a:r>
              <a:rPr lang="en-US" sz="6200" b="1" dirty="0" err="1">
                <a:latin typeface="Courier New" pitchFamily="49" charset="0"/>
                <a:ea typeface="ＭＳ Ｐゴシック" pitchFamily="34" charset="-128"/>
              </a:rPr>
              <a:t>self.data</a:t>
            </a:r>
            <a:r>
              <a:rPr lang="en-US" sz="6200" b="1" dirty="0">
                <a:latin typeface="Courier New" pitchFamily="49" charset="0"/>
                <a:ea typeface="ＭＳ Ｐゴシック" pitchFamily="34" charset="-128"/>
              </a:rPr>
              <a:t>[</a:t>
            </a:r>
            <a:r>
              <a:rPr lang="en-US" sz="6200" b="1" dirty="0" err="1">
                <a:latin typeface="Courier New" pitchFamily="49" charset="0"/>
                <a:ea typeface="ＭＳ Ｐゴシック" pitchFamily="34" charset="-128"/>
              </a:rPr>
              <a:t>self.index</a:t>
            </a:r>
            <a:r>
              <a:rPr lang="en-US" sz="6200" b="1" dirty="0">
                <a:latin typeface="Courier New" pitchFamily="49" charset="0"/>
                <a:ea typeface="ＭＳ Ｐゴシック" pitchFamily="34" charset="-128"/>
              </a:rPr>
              <a:t>]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endParaRPr lang="en-US" sz="6200" b="1" dirty="0">
              <a:latin typeface="Courier New" pitchFamily="49" charset="0"/>
              <a:ea typeface="ＭＳ Ｐゴシック" pitchFamily="34" charset="-128"/>
            </a:endParaRP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sz="6200" b="1" dirty="0">
                <a:latin typeface="Courier New" pitchFamily="49" charset="0"/>
                <a:ea typeface="ＭＳ Ｐゴシック" pitchFamily="34" charset="-128"/>
              </a:rPr>
              <a:t>    def __</a:t>
            </a:r>
            <a:r>
              <a:rPr lang="en-US" sz="6200" b="1" dirty="0" err="1">
                <a:latin typeface="Courier New" pitchFamily="49" charset="0"/>
                <a:ea typeface="ＭＳ Ｐゴシック" pitchFamily="34" charset="-128"/>
              </a:rPr>
              <a:t>iter</a:t>
            </a:r>
            <a:r>
              <a:rPr lang="en-US" sz="6200" b="1" dirty="0">
                <a:latin typeface="Courier New" pitchFamily="49" charset="0"/>
                <a:ea typeface="ＭＳ Ｐゴシック" pitchFamily="34" charset="-128"/>
              </a:rPr>
              <a:t>__(self):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sz="6200" b="1" dirty="0">
                <a:latin typeface="Courier New" pitchFamily="49" charset="0"/>
                <a:ea typeface="ＭＳ Ｐゴシック" pitchFamily="34" charset="-128"/>
              </a:rPr>
              <a:t>        return self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endParaRPr lang="en-US" sz="6200" b="1" dirty="0">
              <a:latin typeface="Courier New" pitchFamily="49" charset="0"/>
              <a:ea typeface="ＭＳ Ｐゴシック" pitchFamily="34" charset="-128"/>
            </a:endParaRP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sz="6200" b="1" dirty="0">
                <a:latin typeface="Courier New" pitchFamily="49" charset="0"/>
                <a:ea typeface="ＭＳ Ｐゴシック" pitchFamily="34" charset="-128"/>
              </a:rPr>
              <a:t>&gt;&gt;&gt; for char in Reverse('spam'):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sz="6200" b="1" dirty="0">
                <a:latin typeface="Courier New" pitchFamily="49" charset="0"/>
                <a:ea typeface="ＭＳ Ｐゴシック" pitchFamily="34" charset="-128"/>
              </a:rPr>
              <a:t>      print(char)</a:t>
            </a:r>
          </a:p>
          <a:p>
            <a:pPr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10000"/>
              <a:buNone/>
            </a:pPr>
            <a:endParaRPr lang="en-US" sz="2400" b="1" dirty="0">
              <a:solidFill>
                <a:srgbClr val="660066"/>
              </a:solidFill>
              <a:latin typeface="Courier New" pitchFamily="49" charset="0"/>
            </a:endParaRPr>
          </a:p>
          <a:p>
            <a:pPr lvl="0"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10000"/>
              <a:buNone/>
            </a:pPr>
            <a:endParaRPr lang="en-US" sz="2400" b="1" i="1" dirty="0">
              <a:solidFill>
                <a:srgbClr val="C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0D0CD7D-11CB-42C0-96BC-B83CB803CB94}"/>
              </a:ext>
            </a:extLst>
          </p:cNvPr>
          <p:cNvSpPr txBox="1"/>
          <p:nvPr/>
        </p:nvSpPr>
        <p:spPr>
          <a:xfrm>
            <a:off x="5349101" y="5387030"/>
            <a:ext cx="32252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</a:t>
            </a:r>
          </a:p>
          <a:p>
            <a:r>
              <a:rPr lang="en-US" sz="18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r>
              <a:rPr lang="en-US" sz="18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</a:p>
          <a:p>
            <a:r>
              <a:rPr lang="en-US" sz="18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25892342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92b3bf485b_0_0"/>
          <p:cNvSpPr txBox="1"/>
          <p:nvPr/>
        </p:nvSpPr>
        <p:spPr>
          <a:xfrm>
            <a:off x="10949275" y="6478075"/>
            <a:ext cx="2259300" cy="13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CIS 521  |  1</a:t>
            </a:r>
            <a:r>
              <a:rPr lang="en-US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5</a:t>
            </a:r>
            <a:endParaRPr sz="1400" b="0" i="0" u="none" strike="noStrike" cap="none" dirty="0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82" name="Google Shape;82;g92b3bf485b_0_0"/>
          <p:cNvSpPr txBox="1">
            <a:spLocks noGrp="1"/>
          </p:cNvSpPr>
          <p:nvPr>
            <p:ph type="body" idx="2"/>
          </p:nvPr>
        </p:nvSpPr>
        <p:spPr>
          <a:xfrm>
            <a:off x="399672" y="486177"/>
            <a:ext cx="12362513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buClr>
                <a:schemeClr val="accent1"/>
              </a:buClr>
            </a:pPr>
            <a:r>
              <a:rPr lang="en-US" sz="3400" dirty="0">
                <a:ea typeface="ＭＳ Ｐゴシック" pitchFamily="34" charset="-128"/>
              </a:rPr>
              <a:t>Iterators use memory efficiently</a:t>
            </a:r>
            <a:endParaRPr sz="3400" b="1" dirty="0">
              <a:solidFill>
                <a:srgbClr val="37066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86" name="Google Shape;86;g92b3bf485b_0_0"/>
          <p:cNvPicPr preferRelativeResize="0"/>
          <p:nvPr/>
        </p:nvPicPr>
        <p:blipFill rotWithShape="1">
          <a:blip r:embed="rId3">
            <a:alphaModFix/>
          </a:blip>
          <a:srcRect l="46493" t="230" r="43071" b="-230"/>
          <a:stretch/>
        </p:blipFill>
        <p:spPr>
          <a:xfrm>
            <a:off x="11603925" y="0"/>
            <a:ext cx="590700" cy="377295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g92b3bf485b_0_0"/>
          <p:cNvSpPr/>
          <p:nvPr/>
        </p:nvSpPr>
        <p:spPr>
          <a:xfrm>
            <a:off x="11603919" y="3696759"/>
            <a:ext cx="590700" cy="202800"/>
          </a:xfrm>
          <a:prstGeom prst="rect">
            <a:avLst/>
          </a:prstGeom>
          <a:solidFill>
            <a:srgbClr val="37066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1C082B-30D9-FF4E-AEB3-A2345B53FA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9672" y="1028728"/>
            <a:ext cx="10549603" cy="5829272"/>
          </a:xfrm>
        </p:spPr>
        <p:txBody>
          <a:bodyPr>
            <a:normAutofit fontScale="55000" lnSpcReduction="20000"/>
          </a:bodyPr>
          <a:lstStyle/>
          <a:p>
            <a:pPr eaLnBrk="1" hangingPunct="1">
              <a:lnSpc>
                <a:spcPct val="90000"/>
              </a:lnSpc>
              <a:spcAft>
                <a:spcPts val="600"/>
              </a:spcAft>
              <a:buFont typeface="Wingdings" pitchFamily="2" charset="2"/>
              <a:buNone/>
              <a:defRPr/>
            </a:pPr>
            <a:r>
              <a:rPr lang="en-US" sz="4200" dirty="0" err="1">
                <a:latin typeface="Arial" panose="020B0604020202020204" pitchFamily="34" charset="0"/>
                <a:ea typeface="ＭＳ Ｐゴシック" pitchFamily="-65" charset="-128"/>
                <a:cs typeface="Arial" panose="020B0604020202020204" pitchFamily="34" charset="0"/>
              </a:rPr>
              <a:t>Eg</a:t>
            </a:r>
            <a:r>
              <a:rPr lang="en-US" sz="4200" dirty="0">
                <a:latin typeface="Arial" panose="020B0604020202020204" pitchFamily="34" charset="0"/>
                <a:ea typeface="ＭＳ Ｐゴシック" pitchFamily="-65" charset="-128"/>
                <a:cs typeface="Arial" panose="020B0604020202020204" pitchFamily="34" charset="0"/>
              </a:rPr>
              <a:t>: File Objects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buFont typeface="Wingdings" pitchFamily="2" charset="2"/>
              <a:buNone/>
              <a:defRPr/>
            </a:pPr>
            <a:r>
              <a:rPr lang="en-US" sz="4200" b="1" dirty="0">
                <a:latin typeface="Courier New" pitchFamily="-65" charset="0"/>
                <a:ea typeface="ＭＳ Ｐゴシック" pitchFamily="-65" charset="-128"/>
              </a:rPr>
              <a:t>&gt;&gt;&gt;</a:t>
            </a:r>
            <a:r>
              <a:rPr lang="en-US" sz="4200" b="1" dirty="0">
                <a:solidFill>
                  <a:schemeClr val="folHlink"/>
                </a:solidFill>
                <a:latin typeface="Courier New" pitchFamily="-65" charset="0"/>
                <a:ea typeface="ＭＳ Ｐゴシック" pitchFamily="-65" charset="-128"/>
              </a:rPr>
              <a:t> </a:t>
            </a:r>
            <a:r>
              <a:rPr lang="en-US" sz="4200" b="1" kern="1200" dirty="0">
                <a:latin typeface="Courier New" pitchFamily="-65" charset="0"/>
                <a:ea typeface="ＭＳ Ｐゴシック" pitchFamily="-65" charset="-128"/>
              </a:rPr>
              <a:t>for line in open(“script.py”): 	# returns iterator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buFont typeface="Wingdings" pitchFamily="2" charset="2"/>
              <a:buNone/>
              <a:defRPr/>
            </a:pPr>
            <a:r>
              <a:rPr lang="en-US" sz="4200" b="1" kern="1200" dirty="0">
                <a:latin typeface="Courier New" pitchFamily="-65" charset="0"/>
                <a:ea typeface="ＭＳ Ｐゴシック" pitchFamily="-65" charset="-128"/>
              </a:rPr>
              <a:t>...     print(</a:t>
            </a:r>
            <a:r>
              <a:rPr lang="en-US" sz="4200" b="1" kern="1200" dirty="0" err="1">
                <a:latin typeface="Courier New" pitchFamily="-65" charset="0"/>
                <a:ea typeface="ＭＳ Ｐゴシック" pitchFamily="-65" charset="-128"/>
              </a:rPr>
              <a:t>line.upper</a:t>
            </a:r>
            <a:r>
              <a:rPr lang="en-US" sz="4200" b="1" kern="1200" dirty="0">
                <a:latin typeface="Courier New" pitchFamily="-65" charset="0"/>
                <a:ea typeface="ＭＳ Ｐゴシック" pitchFamily="-65" charset="-128"/>
              </a:rPr>
              <a:t>())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buFont typeface="Wingdings" pitchFamily="2" charset="2"/>
              <a:buNone/>
              <a:defRPr/>
            </a:pPr>
            <a:r>
              <a:rPr lang="en-US" sz="4200" b="1" kern="1200" dirty="0">
                <a:latin typeface="Courier New" pitchFamily="-65" charset="0"/>
                <a:ea typeface="ＭＳ Ｐゴシック" pitchFamily="-65" charset="-128"/>
              </a:rPr>
              <a:t>...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en-US" sz="4200" b="1" dirty="0">
                <a:solidFill>
                  <a:schemeClr val="accent2"/>
                </a:solidFill>
                <a:latin typeface="Courier New" pitchFamily="-65" charset="0"/>
                <a:ea typeface="ＭＳ Ｐゴシック" pitchFamily="-65" charset="-128"/>
              </a:rPr>
              <a:t>IMPORT SYS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en-US" sz="4200" b="1" dirty="0">
                <a:solidFill>
                  <a:schemeClr val="accent2"/>
                </a:solidFill>
                <a:latin typeface="Courier New" pitchFamily="-65" charset="0"/>
                <a:ea typeface="ＭＳ Ｐゴシック" pitchFamily="-65" charset="-128"/>
              </a:rPr>
              <a:t>PRINT(SYS.PATH)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en-US" sz="4200" b="1" dirty="0">
                <a:solidFill>
                  <a:schemeClr val="accent2"/>
                </a:solidFill>
                <a:latin typeface="Courier New" pitchFamily="-65" charset="0"/>
                <a:ea typeface="ＭＳ Ｐゴシック" pitchFamily="-65" charset="-128"/>
              </a:rPr>
              <a:t>X = 2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en-US" sz="4200" b="1" dirty="0">
                <a:solidFill>
                  <a:schemeClr val="accent2"/>
                </a:solidFill>
                <a:latin typeface="Courier New" pitchFamily="-65" charset="0"/>
                <a:ea typeface="ＭＳ Ｐゴシック" pitchFamily="-65" charset="-128"/>
              </a:rPr>
              <a:t>PRINT(2 ** 3)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  <a:defRPr/>
            </a:pPr>
            <a:endParaRPr lang="en-US" sz="4200" dirty="0">
              <a:solidFill>
                <a:schemeClr val="folHlink"/>
              </a:solidFill>
              <a:latin typeface="Courier New" pitchFamily="-65" charset="0"/>
              <a:ea typeface="ＭＳ Ｐゴシック" pitchFamily="-65" charset="-128"/>
            </a:endParaRP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en-US" sz="4200" dirty="0">
                <a:solidFill>
                  <a:srgbClr val="FF0000"/>
                </a:solidFill>
                <a:latin typeface="Arial" panose="020B0604020202020204" pitchFamily="34" charset="0"/>
                <a:ea typeface="ＭＳ Ｐゴシック" pitchFamily="-65" charset="-128"/>
                <a:cs typeface="Arial" panose="020B0604020202020204" pitchFamily="34" charset="0"/>
              </a:rPr>
              <a:t>instead of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buFont typeface="Wingdings" pitchFamily="2" charset="2"/>
              <a:buNone/>
              <a:defRPr/>
            </a:pPr>
            <a:r>
              <a:rPr lang="en-US" sz="4200" b="1" dirty="0">
                <a:latin typeface="Courier New" pitchFamily="-65" charset="0"/>
                <a:ea typeface="ＭＳ Ｐゴシック" pitchFamily="-65" charset="-128"/>
              </a:rPr>
              <a:t>&gt;&gt;&gt; </a:t>
            </a:r>
            <a:r>
              <a:rPr lang="en-US" sz="4200" b="1" kern="1200" dirty="0">
                <a:latin typeface="Courier New" pitchFamily="-65" charset="0"/>
                <a:ea typeface="ＭＳ Ｐゴシック" pitchFamily="-65" charset="-128"/>
              </a:rPr>
              <a:t>for line in open(“script.py”).</a:t>
            </a:r>
            <a:r>
              <a:rPr lang="en-US" sz="4200" b="1" kern="1200" dirty="0" err="1">
                <a:latin typeface="Courier New" pitchFamily="-65" charset="0"/>
                <a:ea typeface="ＭＳ Ｐゴシック" pitchFamily="-65" charset="-128"/>
              </a:rPr>
              <a:t>readlines</a:t>
            </a:r>
            <a:r>
              <a:rPr lang="en-US" sz="4200" b="1" kern="1200" dirty="0">
                <a:latin typeface="Courier New" pitchFamily="-65" charset="0"/>
                <a:ea typeface="ＭＳ Ｐゴシック" pitchFamily="-65" charset="-128"/>
              </a:rPr>
              <a:t>(): #returns list 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buFont typeface="Wingdings" pitchFamily="2" charset="2"/>
              <a:buNone/>
              <a:defRPr/>
            </a:pPr>
            <a:r>
              <a:rPr lang="en-US" sz="4200" b="1" kern="1200" dirty="0">
                <a:latin typeface="Courier New" pitchFamily="-65" charset="0"/>
                <a:ea typeface="ＭＳ Ｐゴシック" pitchFamily="-65" charset="-128"/>
              </a:rPr>
              <a:t>...     print(</a:t>
            </a:r>
            <a:r>
              <a:rPr lang="en-US" sz="4200" b="1" kern="1200" dirty="0" err="1">
                <a:latin typeface="Courier New" pitchFamily="-65" charset="0"/>
                <a:ea typeface="ＭＳ Ｐゴシック" pitchFamily="-65" charset="-128"/>
              </a:rPr>
              <a:t>line.upper</a:t>
            </a:r>
            <a:r>
              <a:rPr lang="en-US" sz="4200" b="1" kern="1200" dirty="0">
                <a:latin typeface="Courier New" pitchFamily="-65" charset="0"/>
                <a:ea typeface="ＭＳ Ｐゴシック" pitchFamily="-65" charset="-128"/>
              </a:rPr>
              <a:t>())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en-US" sz="4200" b="1" dirty="0">
                <a:latin typeface="Courier New" pitchFamily="-65" charset="0"/>
                <a:ea typeface="ＭＳ Ｐゴシック" pitchFamily="-65" charset="-128"/>
              </a:rPr>
              <a:t>...</a:t>
            </a:r>
            <a:endParaRPr lang="en-US" sz="4200" b="1" dirty="0">
              <a:solidFill>
                <a:schemeClr val="folHlink"/>
              </a:solidFill>
              <a:latin typeface="Courier New" pitchFamily="-65" charset="0"/>
              <a:ea typeface="ＭＳ Ｐゴシック" pitchFamily="-65" charset="-128"/>
            </a:endParaRPr>
          </a:p>
          <a:p>
            <a:pPr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10000"/>
              <a:buNone/>
            </a:pPr>
            <a:endParaRPr lang="en-US" sz="2400" b="1" dirty="0">
              <a:solidFill>
                <a:srgbClr val="660066"/>
              </a:solidFill>
              <a:latin typeface="Courier New" pitchFamily="49" charset="0"/>
            </a:endParaRPr>
          </a:p>
          <a:p>
            <a:pPr lvl="0"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10000"/>
              <a:buNone/>
            </a:pPr>
            <a:endParaRPr lang="en-US" sz="2400" b="1" i="1" dirty="0">
              <a:solidFill>
                <a:srgbClr val="C00000"/>
              </a:solidFill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423148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"/>
          <p:cNvSpPr txBox="1">
            <a:spLocks noGrp="1"/>
          </p:cNvSpPr>
          <p:nvPr>
            <p:ph type="body" idx="2"/>
          </p:nvPr>
        </p:nvSpPr>
        <p:spPr>
          <a:xfrm>
            <a:off x="961519" y="2663095"/>
            <a:ext cx="5465099" cy="15318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>
              <a:spcBef>
                <a:spcPts val="0"/>
              </a:spcBef>
              <a:buClr>
                <a:schemeClr val="accent1"/>
              </a:buClr>
            </a:pPr>
            <a:r>
              <a:rPr lang="en-US" sz="4000" dirty="0"/>
              <a:t>Generators</a:t>
            </a:r>
            <a:endParaRPr sz="3400" b="1" dirty="0">
              <a:solidFill>
                <a:srgbClr val="37066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5" name="Google Shape;65;p2"/>
          <p:cNvSpPr txBox="1"/>
          <p:nvPr/>
        </p:nvSpPr>
        <p:spPr>
          <a:xfrm>
            <a:off x="10949275" y="6478075"/>
            <a:ext cx="2259300" cy="13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CIS </a:t>
            </a:r>
            <a:r>
              <a:rPr lang="en-US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521</a:t>
            </a:r>
            <a:r>
              <a:rPr lang="en-US" sz="1400" b="0" i="0" u="none" strike="noStrike" cap="none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  |  16</a:t>
            </a:r>
            <a:endParaRPr sz="1400" b="0" i="0" u="none" strike="noStrike" cap="none" dirty="0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pic>
        <p:nvPicPr>
          <p:cNvPr id="66" name="Google Shape;66;p2"/>
          <p:cNvPicPr preferRelativeResize="0"/>
          <p:nvPr/>
        </p:nvPicPr>
        <p:blipFill rotWithShape="1">
          <a:blip r:embed="rId3">
            <a:alphaModFix/>
          </a:blip>
          <a:srcRect l="46493" t="230" r="43071" b="-230"/>
          <a:stretch/>
        </p:blipFill>
        <p:spPr>
          <a:xfrm>
            <a:off x="11603925" y="0"/>
            <a:ext cx="590700" cy="377295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2"/>
          <p:cNvSpPr/>
          <p:nvPr/>
        </p:nvSpPr>
        <p:spPr>
          <a:xfrm>
            <a:off x="11603919" y="3696759"/>
            <a:ext cx="590700" cy="202800"/>
          </a:xfrm>
          <a:prstGeom prst="rect">
            <a:avLst/>
          </a:prstGeom>
          <a:solidFill>
            <a:srgbClr val="37066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9D5C337-7F49-43A1-962B-A3C14CB915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19200" y="3733800"/>
            <a:ext cx="1271270" cy="20955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4C76653-0A6E-40E9-AF6C-0DA7236E83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7000" y="3556000"/>
            <a:ext cx="1334282" cy="1177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0938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92b3bf485b_0_0"/>
          <p:cNvSpPr txBox="1"/>
          <p:nvPr/>
        </p:nvSpPr>
        <p:spPr>
          <a:xfrm>
            <a:off x="10949275" y="6478075"/>
            <a:ext cx="2259300" cy="13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CIS 521  |  </a:t>
            </a:r>
            <a:r>
              <a:rPr lang="en-US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17</a:t>
            </a:r>
            <a:endParaRPr sz="1400" b="0" i="0" u="none" strike="noStrike" cap="none" dirty="0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82" name="Google Shape;82;g92b3bf485b_0_0"/>
          <p:cNvSpPr txBox="1">
            <a:spLocks noGrp="1"/>
          </p:cNvSpPr>
          <p:nvPr>
            <p:ph type="body" idx="2"/>
          </p:nvPr>
        </p:nvSpPr>
        <p:spPr>
          <a:xfrm>
            <a:off x="399672" y="486177"/>
            <a:ext cx="12362513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buClr>
                <a:schemeClr val="accent1"/>
              </a:buClr>
            </a:pPr>
            <a:r>
              <a:rPr lang="en-US" sz="3400" dirty="0">
                <a:ea typeface="ＭＳ Ｐゴシック" pitchFamily="34" charset="-128"/>
              </a:rPr>
              <a:t>Generators: using </a:t>
            </a:r>
            <a:r>
              <a:rPr lang="en-US" sz="3400" dirty="0">
                <a:latin typeface="Courier" pitchFamily="2" charset="0"/>
                <a:ea typeface="ＭＳ Ｐゴシック" pitchFamily="34" charset="-128"/>
              </a:rPr>
              <a:t>yield</a:t>
            </a:r>
            <a:endParaRPr sz="3400" b="1" dirty="0">
              <a:solidFill>
                <a:srgbClr val="37066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86" name="Google Shape;86;g92b3bf485b_0_0"/>
          <p:cNvPicPr preferRelativeResize="0"/>
          <p:nvPr/>
        </p:nvPicPr>
        <p:blipFill rotWithShape="1">
          <a:blip r:embed="rId3">
            <a:alphaModFix/>
          </a:blip>
          <a:srcRect l="46493" t="230" r="43071" b="-230"/>
          <a:stretch/>
        </p:blipFill>
        <p:spPr>
          <a:xfrm>
            <a:off x="11603925" y="0"/>
            <a:ext cx="590700" cy="377295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g92b3bf485b_0_0"/>
          <p:cNvSpPr/>
          <p:nvPr/>
        </p:nvSpPr>
        <p:spPr>
          <a:xfrm>
            <a:off x="11603919" y="3696759"/>
            <a:ext cx="590700" cy="202800"/>
          </a:xfrm>
          <a:prstGeom prst="rect">
            <a:avLst/>
          </a:prstGeom>
          <a:solidFill>
            <a:srgbClr val="37066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1C082B-30D9-FF4E-AEB3-A2345B53FA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6756" y="883523"/>
            <a:ext cx="10549603" cy="5829272"/>
          </a:xfrm>
        </p:spPr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dirty="0">
                <a:ea typeface="ＭＳ Ｐゴシック" pitchFamily="34" charset="-128"/>
              </a:rPr>
              <a:t>Generators are iterators (with </a:t>
            </a:r>
            <a:r>
              <a:rPr lang="en-US" dirty="0">
                <a:latin typeface="Courier" pitchFamily="2" charset="0"/>
                <a:ea typeface="ＭＳ Ｐゴシック" pitchFamily="34" charset="-128"/>
              </a:rPr>
              <a:t>__next()__ </a:t>
            </a:r>
            <a:r>
              <a:rPr lang="en-US" dirty="0">
                <a:ea typeface="ＭＳ Ｐゴシック" pitchFamily="34" charset="-128"/>
              </a:rPr>
              <a:t>method)</a:t>
            </a:r>
          </a:p>
          <a:p>
            <a:pPr eaLnBrk="1" hangingPunct="1">
              <a:lnSpc>
                <a:spcPct val="90000"/>
              </a:lnSpc>
            </a:pPr>
            <a:r>
              <a:rPr lang="en-US" dirty="0">
                <a:ea typeface="ＭＳ Ｐゴシック" pitchFamily="34" charset="-128"/>
              </a:rPr>
              <a:t>Creating Generators: 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yield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>
                <a:ea typeface="ＭＳ Ｐゴシック" pitchFamily="34" charset="-128"/>
              </a:rPr>
              <a:t>Functions that contain the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yield</a:t>
            </a:r>
            <a:r>
              <a:rPr lang="en-US" dirty="0">
                <a:ea typeface="ＭＳ Ｐゴシック" pitchFamily="34" charset="-128"/>
              </a:rPr>
              <a:t> keyword </a:t>
            </a:r>
            <a:r>
              <a:rPr lang="en-US" b="1" i="1" dirty="0">
                <a:solidFill>
                  <a:srgbClr val="FF0000"/>
                </a:solidFill>
                <a:ea typeface="ＭＳ Ｐゴシック" pitchFamily="34" charset="-128"/>
              </a:rPr>
              <a:t>automatically</a:t>
            </a:r>
            <a:r>
              <a:rPr lang="en-US" dirty="0">
                <a:ea typeface="ＭＳ Ｐゴシック" pitchFamily="34" charset="-128"/>
              </a:rPr>
              <a:t> return a generator when called</a:t>
            </a: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sz="1800" b="1" dirty="0">
                <a:latin typeface="Courier New" charset="0"/>
                <a:ea typeface="Courier New" charset="0"/>
                <a:cs typeface="Courier New" charset="0"/>
              </a:rPr>
              <a:t>&gt;&gt;&gt; def f(n):</a:t>
            </a: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sz="1800" b="1" dirty="0">
                <a:latin typeface="Courier New" charset="0"/>
                <a:ea typeface="Courier New" charset="0"/>
                <a:cs typeface="Courier New" charset="0"/>
              </a:rPr>
              <a:t>...   yield n</a:t>
            </a: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sz="1800" b="1" dirty="0">
                <a:latin typeface="Courier New" charset="0"/>
                <a:ea typeface="Courier New" charset="0"/>
                <a:cs typeface="Courier New" charset="0"/>
              </a:rPr>
              <a:t>...   yield n+1</a:t>
            </a: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sz="1800" b="1" dirty="0">
                <a:latin typeface="Courier New" charset="0"/>
                <a:ea typeface="Courier New" charset="0"/>
                <a:cs typeface="Courier New" charset="0"/>
              </a:rPr>
              <a:t>...</a:t>
            </a: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sz="1800" b="1" dirty="0">
                <a:latin typeface="Courier New" charset="0"/>
                <a:ea typeface="Courier New" charset="0"/>
                <a:cs typeface="Courier New" charset="0"/>
              </a:rPr>
              <a:t>&gt;&gt;&gt;</a:t>
            </a: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sz="1800" b="1" dirty="0">
                <a:latin typeface="Courier New" charset="0"/>
                <a:ea typeface="Courier New" charset="0"/>
                <a:cs typeface="Courier New" charset="0"/>
              </a:rPr>
              <a:t>&gt;&gt;&gt; type(f)</a:t>
            </a: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sz="1800" b="1" dirty="0">
                <a:solidFill>
                  <a:schemeClr val="accent2"/>
                </a:solidFill>
                <a:latin typeface="Courier New" charset="0"/>
                <a:ea typeface="Courier New" charset="0"/>
                <a:cs typeface="Courier New" charset="0"/>
              </a:rPr>
              <a:t>&lt;class 'function'&gt;</a:t>
            </a: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sz="1800" b="1" dirty="0">
                <a:latin typeface="Courier New" charset="0"/>
                <a:ea typeface="Courier New" charset="0"/>
                <a:cs typeface="Courier New" charset="0"/>
              </a:rPr>
              <a:t>&gt;&gt;&gt; type(f(5))</a:t>
            </a: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sz="1800" b="1" dirty="0">
                <a:solidFill>
                  <a:schemeClr val="accent2"/>
                </a:solidFill>
                <a:latin typeface="Courier New" charset="0"/>
                <a:ea typeface="Courier New" charset="0"/>
                <a:cs typeface="Courier New" charset="0"/>
              </a:rPr>
              <a:t>&lt;class 'generator'&gt;</a:t>
            </a: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sz="1800" b="1" dirty="0">
                <a:latin typeface="Courier New" charset="0"/>
                <a:ea typeface="Courier New" charset="0"/>
                <a:cs typeface="Courier New" charset="0"/>
              </a:rPr>
              <a:t>&gt;&gt;&gt; [</a:t>
            </a:r>
            <a:r>
              <a:rPr lang="en-US" sz="1800" b="1" dirty="0" err="1"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US" sz="1800" b="1" dirty="0">
                <a:latin typeface="Courier New" charset="0"/>
                <a:ea typeface="Courier New" charset="0"/>
                <a:cs typeface="Courier New" charset="0"/>
              </a:rPr>
              <a:t> for </a:t>
            </a:r>
            <a:r>
              <a:rPr lang="en-US" sz="1800" b="1" dirty="0" err="1"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US" sz="1800" b="1" dirty="0">
                <a:latin typeface="Courier New" charset="0"/>
                <a:ea typeface="Courier New" charset="0"/>
                <a:cs typeface="Courier New" charset="0"/>
              </a:rPr>
              <a:t> in f(6)]</a:t>
            </a: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sz="1800" b="1" dirty="0">
                <a:solidFill>
                  <a:schemeClr val="accent2"/>
                </a:solidFill>
                <a:latin typeface="Courier New" charset="0"/>
                <a:ea typeface="Courier New" charset="0"/>
                <a:cs typeface="Courier New" charset="0"/>
              </a:rPr>
              <a:t>[6, 7]</a:t>
            </a:r>
          </a:p>
          <a:p>
            <a:pPr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10000"/>
              <a:buNone/>
            </a:pPr>
            <a:endParaRPr lang="en-US" sz="2400" b="1" dirty="0">
              <a:solidFill>
                <a:srgbClr val="660066"/>
              </a:solidFill>
              <a:latin typeface="Courier New" pitchFamily="49" charset="0"/>
            </a:endParaRPr>
          </a:p>
          <a:p>
            <a:pPr lvl="0"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10000"/>
              <a:buNone/>
            </a:pPr>
            <a:endParaRPr lang="en-US" sz="2400" b="1" i="1" dirty="0">
              <a:solidFill>
                <a:srgbClr val="C00000"/>
              </a:solidFill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09816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92b3bf485b_0_0"/>
          <p:cNvSpPr txBox="1"/>
          <p:nvPr/>
        </p:nvSpPr>
        <p:spPr>
          <a:xfrm>
            <a:off x="10949275" y="6478075"/>
            <a:ext cx="2259300" cy="13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CIS 521  |  </a:t>
            </a:r>
            <a:r>
              <a:rPr lang="en-US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18</a:t>
            </a:r>
            <a:endParaRPr sz="1400" b="0" i="0" u="none" strike="noStrike" cap="none" dirty="0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82" name="Google Shape;82;g92b3bf485b_0_0"/>
          <p:cNvSpPr txBox="1">
            <a:spLocks noGrp="1"/>
          </p:cNvSpPr>
          <p:nvPr>
            <p:ph type="body" idx="2"/>
          </p:nvPr>
        </p:nvSpPr>
        <p:spPr>
          <a:xfrm>
            <a:off x="399672" y="486177"/>
            <a:ext cx="12362513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buClr>
                <a:schemeClr val="accent1"/>
              </a:buClr>
            </a:pPr>
            <a:r>
              <a:rPr lang="en-US" sz="3400" dirty="0">
                <a:ea typeface="ＭＳ Ｐゴシック" pitchFamily="34" charset="-128"/>
              </a:rPr>
              <a:t>Generators: What does </a:t>
            </a:r>
            <a:r>
              <a:rPr lang="en-US" sz="3400" dirty="0">
                <a:latin typeface="Courier New" panose="02070309020205020404" pitchFamily="49" charset="0"/>
                <a:ea typeface="ＭＳ Ｐゴシック" pitchFamily="34" charset="-128"/>
                <a:cs typeface="Courier New" panose="02070309020205020404" pitchFamily="49" charset="0"/>
              </a:rPr>
              <a:t>yield</a:t>
            </a:r>
            <a:r>
              <a:rPr lang="en-US" sz="3400" dirty="0">
                <a:ea typeface="ＭＳ Ｐゴシック" pitchFamily="34" charset="-128"/>
              </a:rPr>
              <a:t> do?</a:t>
            </a:r>
            <a:endParaRPr sz="3400" b="1" dirty="0">
              <a:solidFill>
                <a:srgbClr val="37066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86" name="Google Shape;86;g92b3bf485b_0_0"/>
          <p:cNvPicPr preferRelativeResize="0"/>
          <p:nvPr/>
        </p:nvPicPr>
        <p:blipFill rotWithShape="1">
          <a:blip r:embed="rId3">
            <a:alphaModFix/>
          </a:blip>
          <a:srcRect l="46493" t="230" r="43071" b="-230"/>
          <a:stretch/>
        </p:blipFill>
        <p:spPr>
          <a:xfrm>
            <a:off x="11603925" y="0"/>
            <a:ext cx="590700" cy="377295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g92b3bf485b_0_0"/>
          <p:cNvSpPr/>
          <p:nvPr/>
        </p:nvSpPr>
        <p:spPr>
          <a:xfrm>
            <a:off x="11603919" y="3696759"/>
            <a:ext cx="590700" cy="202800"/>
          </a:xfrm>
          <a:prstGeom prst="rect">
            <a:avLst/>
          </a:prstGeom>
          <a:solidFill>
            <a:srgbClr val="37066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1C082B-30D9-FF4E-AEB3-A2345B53FA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6756" y="1137177"/>
            <a:ext cx="10549603" cy="5829272"/>
          </a:xfrm>
        </p:spPr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dirty="0"/>
              <a:t>Each time we call the __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next__</a:t>
            </a:r>
            <a:r>
              <a:rPr lang="en-US" dirty="0"/>
              <a:t> method of the generator, the method runs until it encounters a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yield</a:t>
            </a:r>
            <a:r>
              <a:rPr lang="en-US" dirty="0"/>
              <a:t> statement, and then it stops and returns the value that was yielded. Next time, it resumes where it left off. </a:t>
            </a:r>
            <a:endParaRPr lang="en-US" dirty="0">
              <a:ea typeface="ＭＳ Ｐゴシック" pitchFamily="34" charset="-128"/>
            </a:endParaRP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b="1" dirty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&gt;&gt;&gt; gen = f(5) # no need to say f(5).__</a:t>
            </a:r>
            <a:r>
              <a:rPr lang="en-US" b="1" dirty="0" err="1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iter</a:t>
            </a:r>
            <a:r>
              <a:rPr lang="en-US" b="1" dirty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__()</a:t>
            </a: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b="1" dirty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&gt;&gt;&gt; gen</a:t>
            </a: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b="1" dirty="0">
                <a:solidFill>
                  <a:schemeClr val="accent2"/>
                </a:solidFill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&lt;generator object f at 0x1008cc9b0&gt;</a:t>
            </a: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b="1" dirty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&gt;&gt;&gt; </a:t>
            </a:r>
            <a:r>
              <a:rPr lang="en-US" b="1" dirty="0" err="1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gen.__next</a:t>
            </a:r>
            <a:r>
              <a:rPr lang="en-US" b="1" dirty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__()</a:t>
            </a: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b="1" dirty="0">
                <a:solidFill>
                  <a:schemeClr val="accent2"/>
                </a:solidFill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5</a:t>
            </a: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b="1" dirty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&gt;&gt;&gt; next(gen)</a:t>
            </a: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b="1" dirty="0">
                <a:solidFill>
                  <a:schemeClr val="accent2"/>
                </a:solidFill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6</a:t>
            </a: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b="1" dirty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&gt;&gt;&gt; </a:t>
            </a:r>
            <a:r>
              <a:rPr lang="en-US" b="1" dirty="0" err="1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gen.__next</a:t>
            </a:r>
            <a:r>
              <a:rPr lang="en-US" b="1" dirty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__() </a:t>
            </a:r>
          </a:p>
          <a:p>
            <a:pPr marL="0" indent="0">
              <a:buNone/>
            </a:pPr>
            <a:r>
              <a:rPr lang="en-US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Traceback (most recent call last):</a:t>
            </a:r>
          </a:p>
          <a:p>
            <a:pPr marL="0" indent="0">
              <a:buNone/>
            </a:pPr>
            <a:r>
              <a:rPr lang="en-US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File "&lt;stdin&gt;", line 1, in &lt;module&gt;</a:t>
            </a:r>
          </a:p>
          <a:p>
            <a:pPr marL="0" indent="0">
              <a:buNone/>
            </a:pPr>
            <a:r>
              <a:rPr lang="en-US" b="1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StopIteration</a:t>
            </a:r>
            <a:endParaRPr lang="en-US" b="1" dirty="0">
              <a:solidFill>
                <a:schemeClr val="accent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10000"/>
              <a:buNone/>
            </a:pPr>
            <a:endParaRPr lang="en-US" sz="2400" b="1" dirty="0">
              <a:solidFill>
                <a:srgbClr val="660066"/>
              </a:solidFill>
              <a:latin typeface="Courier New" pitchFamily="49" charset="0"/>
            </a:endParaRPr>
          </a:p>
          <a:p>
            <a:pPr lvl="0"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10000"/>
              <a:buNone/>
            </a:pPr>
            <a:endParaRPr lang="en-US" sz="2400" b="1" i="1" dirty="0">
              <a:solidFill>
                <a:srgbClr val="C00000"/>
              </a:solidFill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317002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92b3bf485b_0_0"/>
          <p:cNvSpPr txBox="1"/>
          <p:nvPr/>
        </p:nvSpPr>
        <p:spPr>
          <a:xfrm>
            <a:off x="10949275" y="6478075"/>
            <a:ext cx="2259300" cy="13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CIS 521  |  </a:t>
            </a:r>
            <a:r>
              <a:rPr lang="en-US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19</a:t>
            </a:r>
            <a:endParaRPr sz="1400" b="0" i="0" u="none" strike="noStrike" cap="none" dirty="0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82" name="Google Shape;82;g92b3bf485b_0_0"/>
          <p:cNvSpPr txBox="1">
            <a:spLocks noGrp="1"/>
          </p:cNvSpPr>
          <p:nvPr>
            <p:ph type="body" idx="2"/>
          </p:nvPr>
        </p:nvSpPr>
        <p:spPr>
          <a:xfrm>
            <a:off x="399672" y="486177"/>
            <a:ext cx="12362513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buClr>
                <a:schemeClr val="accent1"/>
              </a:buClr>
            </a:pPr>
            <a:r>
              <a:rPr lang="en-US" sz="3400" dirty="0">
                <a:ea typeface="ＭＳ Ｐゴシック" pitchFamily="34" charset="-128"/>
              </a:rPr>
              <a:t>Generators</a:t>
            </a:r>
            <a:endParaRPr sz="3400" b="1" dirty="0">
              <a:solidFill>
                <a:srgbClr val="37066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86" name="Google Shape;86;g92b3bf485b_0_0"/>
          <p:cNvPicPr preferRelativeResize="0"/>
          <p:nvPr/>
        </p:nvPicPr>
        <p:blipFill rotWithShape="1">
          <a:blip r:embed="rId3">
            <a:alphaModFix/>
          </a:blip>
          <a:srcRect l="46493" t="230" r="43071" b="-230"/>
          <a:stretch/>
        </p:blipFill>
        <p:spPr>
          <a:xfrm>
            <a:off x="11603925" y="0"/>
            <a:ext cx="590700" cy="377295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g92b3bf485b_0_0"/>
          <p:cNvSpPr/>
          <p:nvPr/>
        </p:nvSpPr>
        <p:spPr>
          <a:xfrm>
            <a:off x="11603919" y="3696759"/>
            <a:ext cx="590700" cy="202800"/>
          </a:xfrm>
          <a:prstGeom prst="rect">
            <a:avLst/>
          </a:prstGeom>
          <a:solidFill>
            <a:srgbClr val="37066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1C082B-30D9-FF4E-AEB3-A2345B53FA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6756" y="1137177"/>
            <a:ext cx="10549603" cy="5829272"/>
          </a:xfrm>
        </p:spPr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dirty="0" err="1">
                <a:latin typeface="Courier New" panose="02070309020205020404" pitchFamily="49" charset="0"/>
                <a:ea typeface="ＭＳ Ｐゴシック" pitchFamily="34" charset="-128"/>
                <a:cs typeface="Courier New" panose="02070309020205020404" pitchFamily="49" charset="0"/>
              </a:rPr>
              <a:t>xrange</a:t>
            </a:r>
            <a:r>
              <a:rPr lang="en-US" dirty="0">
                <a:latin typeface="Courier New" panose="02070309020205020404" pitchFamily="49" charset="0"/>
                <a:ea typeface="ＭＳ Ｐゴシック" pitchFamily="34" charset="-128"/>
                <a:cs typeface="Courier New" panose="02070309020205020404" pitchFamily="49" charset="0"/>
              </a:rPr>
              <a:t>(n)</a:t>
            </a:r>
            <a:r>
              <a:rPr lang="en-US" dirty="0">
                <a:ea typeface="ＭＳ Ｐゴシック" pitchFamily="34" charset="-128"/>
              </a:rPr>
              <a:t>vs </a:t>
            </a:r>
            <a:r>
              <a:rPr lang="en-US" dirty="0">
                <a:latin typeface="Courier New" panose="02070309020205020404" pitchFamily="49" charset="0"/>
                <a:ea typeface="ＭＳ Ｐゴシック" pitchFamily="34" charset="-128"/>
                <a:cs typeface="Courier New" panose="02070309020205020404" pitchFamily="49" charset="0"/>
              </a:rPr>
              <a:t>range(n)</a:t>
            </a:r>
            <a:r>
              <a:rPr lang="en-US" dirty="0">
                <a:ea typeface="ＭＳ Ｐゴシック" pitchFamily="34" charset="-128"/>
                <a:cs typeface="Courier New" panose="02070309020205020404" pitchFamily="49" charset="0"/>
              </a:rPr>
              <a:t>in Python 2</a:t>
            </a:r>
          </a:p>
          <a:p>
            <a:pPr lvl="1" eaLnBrk="1" hangingPunct="1">
              <a:lnSpc>
                <a:spcPct val="90000"/>
              </a:lnSpc>
            </a:pPr>
            <a:r>
              <a:rPr lang="en-US" b="1" dirty="0" err="1">
                <a:latin typeface="Courier New" panose="02070309020205020404" pitchFamily="49" charset="0"/>
                <a:ea typeface="ＭＳ Ｐゴシック" pitchFamily="34" charset="-128"/>
                <a:cs typeface="Courier New" panose="02070309020205020404" pitchFamily="49" charset="0"/>
              </a:rPr>
              <a:t>xrange</a:t>
            </a:r>
            <a:r>
              <a:rPr lang="en-US" dirty="0">
                <a:ea typeface="ＭＳ Ｐゴシック" pitchFamily="34" charset="-128"/>
              </a:rPr>
              <a:t> acts like a generator</a:t>
            </a:r>
          </a:p>
          <a:p>
            <a:pPr lvl="1" eaLnBrk="1" hangingPunct="1">
              <a:lnSpc>
                <a:spcPct val="90000"/>
              </a:lnSpc>
            </a:pPr>
            <a:r>
              <a:rPr lang="en-US" b="1" dirty="0">
                <a:latin typeface="Courier New" panose="02070309020205020404" pitchFamily="49" charset="0"/>
                <a:ea typeface="ＭＳ Ｐゴシック" pitchFamily="34" charset="-128"/>
                <a:cs typeface="Courier New" panose="02070309020205020404" pitchFamily="49" charset="0"/>
              </a:rPr>
              <a:t>range(n)</a:t>
            </a:r>
            <a:r>
              <a:rPr lang="en-US" dirty="0">
                <a:ea typeface="ＭＳ Ｐゴシック" pitchFamily="34" charset="-128"/>
              </a:rPr>
              <a:t>keeps all n values in memory before starting a loop </a:t>
            </a:r>
            <a:r>
              <a:rPr lang="en-US" i="1" dirty="0">
                <a:ea typeface="ＭＳ Ｐゴシック" pitchFamily="34" charset="-128"/>
              </a:rPr>
              <a:t>even if n is huge</a:t>
            </a:r>
            <a:r>
              <a:rPr lang="en-US" dirty="0">
                <a:ea typeface="ＭＳ Ｐゴシック" pitchFamily="34" charset="-128"/>
              </a:rPr>
              <a:t>: </a:t>
            </a:r>
            <a:r>
              <a:rPr lang="en-US" b="1" dirty="0">
                <a:latin typeface="Courier New" panose="02070309020205020404" pitchFamily="49" charset="0"/>
                <a:ea typeface="ＭＳ Ｐゴシック" pitchFamily="34" charset="-128"/>
                <a:cs typeface="Courier New" panose="02070309020205020404" pitchFamily="49" charset="0"/>
              </a:rPr>
              <a:t>for k in range(n)</a:t>
            </a:r>
          </a:p>
          <a:p>
            <a:pPr lvl="1" eaLnBrk="1" hangingPunct="1">
              <a:lnSpc>
                <a:spcPct val="90000"/>
              </a:lnSpc>
            </a:pPr>
            <a:r>
              <a:rPr lang="en-US" b="1" dirty="0">
                <a:latin typeface="Courier New" panose="02070309020205020404" pitchFamily="49" charset="0"/>
                <a:ea typeface="ＭＳ Ｐゴシック" pitchFamily="34" charset="-128"/>
                <a:cs typeface="Courier New" panose="02070309020205020404" pitchFamily="49" charset="0"/>
              </a:rPr>
              <a:t>sum(</a:t>
            </a:r>
            <a:r>
              <a:rPr lang="en-US" b="1" dirty="0" err="1">
                <a:latin typeface="Courier New" panose="02070309020205020404" pitchFamily="49" charset="0"/>
                <a:ea typeface="ＭＳ Ｐゴシック" pitchFamily="34" charset="-128"/>
                <a:cs typeface="Courier New" panose="02070309020205020404" pitchFamily="49" charset="0"/>
              </a:rPr>
              <a:t>xrange</a:t>
            </a:r>
            <a:r>
              <a:rPr lang="en-US" b="1" dirty="0">
                <a:latin typeface="Courier New" panose="02070309020205020404" pitchFamily="49" charset="0"/>
                <a:ea typeface="ＭＳ Ｐゴシック" pitchFamily="34" charset="-128"/>
                <a:cs typeface="Courier New" panose="02070309020205020404" pitchFamily="49" charset="0"/>
              </a:rPr>
              <a:t>(n))</a:t>
            </a:r>
            <a:r>
              <a:rPr lang="en-US" dirty="0">
                <a:ea typeface="ＭＳ Ｐゴシック" pitchFamily="34" charset="-128"/>
              </a:rPr>
              <a:t>much faster than </a:t>
            </a:r>
            <a:r>
              <a:rPr lang="en-US" b="1" dirty="0">
                <a:latin typeface="Courier New" panose="02070309020205020404" pitchFamily="49" charset="0"/>
                <a:ea typeface="ＭＳ Ｐゴシック" pitchFamily="34" charset="-128"/>
                <a:cs typeface="Courier New" panose="02070309020205020404" pitchFamily="49" charset="0"/>
              </a:rPr>
              <a:t>sum(range(n))</a:t>
            </a:r>
            <a:r>
              <a:rPr lang="en-US" dirty="0">
                <a:ea typeface="ＭＳ Ｐゴシック" pitchFamily="34" charset="-128"/>
              </a:rPr>
              <a:t>for large </a:t>
            </a:r>
            <a:r>
              <a:rPr lang="en-US" b="1" dirty="0">
                <a:latin typeface="Courier" pitchFamily="2" charset="0"/>
                <a:ea typeface="ＭＳ Ｐゴシック" pitchFamily="34" charset="-128"/>
              </a:rPr>
              <a:t>n</a:t>
            </a:r>
          </a:p>
          <a:p>
            <a:pPr marL="457200" lvl="1" indent="0" eaLnBrk="1" hangingPunct="1">
              <a:lnSpc>
                <a:spcPct val="90000"/>
              </a:lnSpc>
              <a:buNone/>
            </a:pPr>
            <a:endParaRPr lang="en-US" dirty="0">
              <a:ea typeface="ＭＳ Ｐゴシック" pitchFamily="34" charset="-128"/>
              <a:cs typeface="Courier New" panose="02070309020205020404" pitchFamily="49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dirty="0">
                <a:ea typeface="ＭＳ Ｐゴシック" pitchFamily="34" charset="-128"/>
              </a:rPr>
              <a:t>In Python 3</a:t>
            </a:r>
          </a:p>
          <a:p>
            <a:pPr lvl="1" eaLnBrk="1" hangingPunct="1">
              <a:lnSpc>
                <a:spcPct val="90000"/>
              </a:lnSpc>
            </a:pPr>
            <a:r>
              <a:rPr lang="en-US" b="1" dirty="0" err="1">
                <a:latin typeface="Courier New" panose="02070309020205020404" pitchFamily="49" charset="0"/>
                <a:ea typeface="ＭＳ Ｐゴシック" pitchFamily="34" charset="-128"/>
                <a:cs typeface="Courier New" panose="02070309020205020404" pitchFamily="49" charset="0"/>
              </a:rPr>
              <a:t>xrange</a:t>
            </a:r>
            <a:r>
              <a:rPr lang="en-US" b="1" dirty="0">
                <a:latin typeface="Courier New" panose="02070309020205020404" pitchFamily="49" charset="0"/>
                <a:ea typeface="ＭＳ Ｐゴシック" pitchFamily="34" charset="-128"/>
                <a:cs typeface="Courier New" panose="02070309020205020404" pitchFamily="49" charset="0"/>
              </a:rPr>
              <a:t>(n)</a:t>
            </a:r>
            <a:r>
              <a:rPr lang="en-US" dirty="0">
                <a:ea typeface="ＭＳ Ｐゴシック" pitchFamily="34" charset="-128"/>
              </a:rPr>
              <a:t>is removed </a:t>
            </a:r>
          </a:p>
          <a:p>
            <a:pPr lvl="1" eaLnBrk="1" hangingPunct="1">
              <a:lnSpc>
                <a:spcPct val="90000"/>
              </a:lnSpc>
            </a:pPr>
            <a:r>
              <a:rPr lang="en-US" b="1" dirty="0">
                <a:latin typeface="Courier New" panose="02070309020205020404" pitchFamily="49" charset="0"/>
                <a:ea typeface="ＭＳ Ｐゴシック" pitchFamily="34" charset="-128"/>
                <a:cs typeface="Courier New" panose="02070309020205020404" pitchFamily="49" charset="0"/>
              </a:rPr>
              <a:t>range(n)</a:t>
            </a:r>
            <a:r>
              <a:rPr lang="en-US" dirty="0">
                <a:ea typeface="ＭＳ Ｐゴシック" pitchFamily="34" charset="-128"/>
              </a:rPr>
              <a:t>acts similar to the old </a:t>
            </a:r>
            <a:r>
              <a:rPr lang="en-US" b="1" dirty="0" err="1">
                <a:latin typeface="Courier New" panose="02070309020205020404" pitchFamily="49" charset="0"/>
                <a:ea typeface="ＭＳ Ｐゴシック" pitchFamily="34" charset="-128"/>
                <a:cs typeface="Courier New" panose="02070309020205020404" pitchFamily="49" charset="0"/>
              </a:rPr>
              <a:t>xrange</a:t>
            </a:r>
            <a:r>
              <a:rPr lang="en-US" b="1" dirty="0">
                <a:latin typeface="Courier New" panose="02070309020205020404" pitchFamily="49" charset="0"/>
                <a:ea typeface="ＭＳ Ｐゴシック" pitchFamily="34" charset="-128"/>
                <a:cs typeface="Courier New" panose="02070309020205020404" pitchFamily="49" charset="0"/>
              </a:rPr>
              <a:t>(n)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Can use list() to get similar behavior as in Python 2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>
                <a:ea typeface="ＭＳ Ｐゴシック" pitchFamily="34" charset="-128"/>
                <a:hlinkClick r:id="rId4"/>
              </a:rPr>
              <a:t>Python 3’s range is more powerful than Python 2’s </a:t>
            </a:r>
            <a:r>
              <a:rPr lang="en-US" dirty="0" err="1">
                <a:ea typeface="ＭＳ Ｐゴシック" pitchFamily="34" charset="-128"/>
                <a:hlinkClick r:id="rId4"/>
              </a:rPr>
              <a:t>xrange</a:t>
            </a:r>
            <a:endParaRPr lang="en-US" dirty="0">
              <a:ea typeface="ＭＳ Ｐゴシック" pitchFamily="34" charset="-128"/>
            </a:endParaRPr>
          </a:p>
          <a:p>
            <a:pPr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10000"/>
              <a:buNone/>
            </a:pPr>
            <a:endParaRPr lang="en-US" sz="2400" b="1" dirty="0">
              <a:solidFill>
                <a:srgbClr val="660066"/>
              </a:solidFill>
              <a:latin typeface="Courier New" pitchFamily="49" charset="0"/>
            </a:endParaRPr>
          </a:p>
          <a:p>
            <a:pPr lvl="0"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10000"/>
              <a:buNone/>
            </a:pPr>
            <a:endParaRPr lang="en-US" sz="2400" b="1" i="1" dirty="0">
              <a:solidFill>
                <a:srgbClr val="C00000"/>
              </a:solidFill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41386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"/>
          <p:cNvSpPr txBox="1">
            <a:spLocks noGrp="1"/>
          </p:cNvSpPr>
          <p:nvPr>
            <p:ph type="body" idx="2"/>
          </p:nvPr>
        </p:nvSpPr>
        <p:spPr>
          <a:xfrm>
            <a:off x="399673" y="486177"/>
            <a:ext cx="10555200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>
              <a:spcBef>
                <a:spcPts val="0"/>
              </a:spcBef>
              <a:buClr>
                <a:schemeClr val="accent1"/>
              </a:buClr>
            </a:pPr>
            <a:r>
              <a:rPr lang="en-US" sz="3400" dirty="0"/>
              <a:t>Plan For Python Lecture 2</a:t>
            </a:r>
            <a:endParaRPr sz="3400" b="1" dirty="0">
              <a:solidFill>
                <a:srgbClr val="37066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4" name="Google Shape;64;p2"/>
          <p:cNvSpPr txBox="1">
            <a:spLocks noGrp="1"/>
          </p:cNvSpPr>
          <p:nvPr>
            <p:ph type="body" idx="1"/>
          </p:nvPr>
        </p:nvSpPr>
        <p:spPr>
          <a:xfrm>
            <a:off x="399675" y="1299625"/>
            <a:ext cx="10555200" cy="45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r>
              <a:rPr lang="en-US" dirty="0"/>
              <a:t>For Loops and List Comprehensions </a:t>
            </a:r>
          </a:p>
          <a:p>
            <a:r>
              <a:rPr lang="en-US" dirty="0"/>
              <a:t>Generators</a:t>
            </a:r>
          </a:p>
          <a:p>
            <a:r>
              <a:rPr lang="en-US" dirty="0"/>
              <a:t>Imports</a:t>
            </a:r>
          </a:p>
          <a:p>
            <a:r>
              <a:rPr lang="en-US" dirty="0"/>
              <a:t>Functions</a:t>
            </a:r>
          </a:p>
          <a:p>
            <a:pPr lvl="1"/>
            <a:r>
              <a:rPr lang="en-US" dirty="0"/>
              <a:t>*</a:t>
            </a:r>
            <a:r>
              <a:rPr lang="en-US" dirty="0" err="1"/>
              <a:t>args</a:t>
            </a:r>
            <a:r>
              <a:rPr lang="en-US" dirty="0"/>
              <a:t>, **</a:t>
            </a:r>
            <a:r>
              <a:rPr lang="en-US" dirty="0" err="1"/>
              <a:t>kwargs</a:t>
            </a:r>
            <a:r>
              <a:rPr lang="en-US" dirty="0"/>
              <a:t>, first class functions</a:t>
            </a:r>
          </a:p>
          <a:p>
            <a:r>
              <a:rPr lang="en-US" dirty="0"/>
              <a:t>Classes</a:t>
            </a:r>
          </a:p>
          <a:p>
            <a:pPr lvl="1"/>
            <a:r>
              <a:rPr lang="en-US" dirty="0"/>
              <a:t>inheritance</a:t>
            </a:r>
          </a:p>
          <a:p>
            <a:pPr lvl="1"/>
            <a:r>
              <a:rPr lang="en-US" dirty="0"/>
              <a:t>“magic” methods (objects behave like built-in types)</a:t>
            </a:r>
          </a:p>
          <a:p>
            <a:r>
              <a:rPr lang="en-US" dirty="0"/>
              <a:t>Profiling</a:t>
            </a:r>
          </a:p>
          <a:p>
            <a:pPr lvl="1"/>
            <a:r>
              <a:rPr lang="en-US" dirty="0" err="1"/>
              <a:t>timeit</a:t>
            </a:r>
            <a:endParaRPr lang="en-US" dirty="0"/>
          </a:p>
          <a:p>
            <a:pPr lvl="1"/>
            <a:r>
              <a:rPr lang="en-US" dirty="0" err="1"/>
              <a:t>cProfile</a:t>
            </a:r>
            <a:endParaRPr lang="en-US" dirty="0"/>
          </a:p>
          <a:p>
            <a:r>
              <a:rPr lang="en-US" dirty="0"/>
              <a:t>Idioms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5" name="Google Shape;65;p2"/>
          <p:cNvSpPr txBox="1"/>
          <p:nvPr/>
        </p:nvSpPr>
        <p:spPr>
          <a:xfrm>
            <a:off x="10949275" y="6478075"/>
            <a:ext cx="2259300" cy="13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CIS </a:t>
            </a:r>
            <a:r>
              <a:rPr lang="en-US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521</a:t>
            </a:r>
            <a:r>
              <a:rPr lang="en-US" sz="1400" b="0" i="0" u="none" strike="noStrike" cap="none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  |  2</a:t>
            </a:r>
            <a:endParaRPr sz="1400" b="0" i="0" u="none" strike="noStrike" cap="none" dirty="0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pic>
        <p:nvPicPr>
          <p:cNvPr id="66" name="Google Shape;66;p2"/>
          <p:cNvPicPr preferRelativeResize="0"/>
          <p:nvPr/>
        </p:nvPicPr>
        <p:blipFill rotWithShape="1">
          <a:blip r:embed="rId3">
            <a:alphaModFix/>
          </a:blip>
          <a:srcRect l="46493" t="230" r="43071" b="-230"/>
          <a:stretch/>
        </p:blipFill>
        <p:spPr>
          <a:xfrm>
            <a:off x="11603925" y="0"/>
            <a:ext cx="590700" cy="377295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2"/>
          <p:cNvSpPr/>
          <p:nvPr/>
        </p:nvSpPr>
        <p:spPr>
          <a:xfrm>
            <a:off x="11603919" y="3696759"/>
            <a:ext cx="590700" cy="202800"/>
          </a:xfrm>
          <a:prstGeom prst="rect">
            <a:avLst/>
          </a:prstGeom>
          <a:solidFill>
            <a:srgbClr val="37066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92b3bf485b_0_0"/>
          <p:cNvSpPr txBox="1"/>
          <p:nvPr/>
        </p:nvSpPr>
        <p:spPr>
          <a:xfrm>
            <a:off x="10949275" y="6478075"/>
            <a:ext cx="2259300" cy="13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CIS 521  |  </a:t>
            </a:r>
            <a:r>
              <a:rPr lang="en-US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20</a:t>
            </a:r>
            <a:endParaRPr sz="1400" b="0" i="0" u="none" strike="noStrike" cap="none" dirty="0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82" name="Google Shape;82;g92b3bf485b_0_0"/>
          <p:cNvSpPr txBox="1">
            <a:spLocks noGrp="1"/>
          </p:cNvSpPr>
          <p:nvPr>
            <p:ph type="body" idx="2"/>
          </p:nvPr>
        </p:nvSpPr>
        <p:spPr>
          <a:xfrm>
            <a:off x="399672" y="486177"/>
            <a:ext cx="12362513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buClr>
                <a:schemeClr val="accent1"/>
              </a:buClr>
            </a:pPr>
            <a:r>
              <a:rPr lang="en-US" sz="3400" dirty="0">
                <a:ea typeface="ＭＳ Ｐゴシック" pitchFamily="34" charset="-128"/>
              </a:rPr>
              <a:t>Generators</a:t>
            </a:r>
            <a:endParaRPr sz="3400" b="1" dirty="0">
              <a:solidFill>
                <a:srgbClr val="37066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86" name="Google Shape;86;g92b3bf485b_0_0"/>
          <p:cNvPicPr preferRelativeResize="0"/>
          <p:nvPr/>
        </p:nvPicPr>
        <p:blipFill rotWithShape="1">
          <a:blip r:embed="rId3">
            <a:alphaModFix/>
          </a:blip>
          <a:srcRect l="46493" t="230" r="43071" b="-230"/>
          <a:stretch/>
        </p:blipFill>
        <p:spPr>
          <a:xfrm>
            <a:off x="11603925" y="0"/>
            <a:ext cx="590700" cy="377295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g92b3bf485b_0_0"/>
          <p:cNvSpPr/>
          <p:nvPr/>
        </p:nvSpPr>
        <p:spPr>
          <a:xfrm>
            <a:off x="11603919" y="3696759"/>
            <a:ext cx="590700" cy="202800"/>
          </a:xfrm>
          <a:prstGeom prst="rect">
            <a:avLst/>
          </a:prstGeom>
          <a:solidFill>
            <a:srgbClr val="37066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1C082B-30D9-FF4E-AEB3-A2345B53FA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6756" y="1137177"/>
            <a:ext cx="10549603" cy="5829272"/>
          </a:xfrm>
        </p:spPr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dirty="0">
                <a:ea typeface="ＭＳ Ｐゴシック" pitchFamily="34" charset="-128"/>
              </a:rPr>
              <a:t>Benefits of using generators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>
                <a:ea typeface="ＭＳ Ｐゴシック" pitchFamily="34" charset="-128"/>
              </a:rPr>
              <a:t>Less code than writing a standard iterator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>
                <a:ea typeface="ＭＳ Ｐゴシック" pitchFamily="34" charset="-128"/>
              </a:rPr>
              <a:t>Maintains local state automatically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Values are computed one at a time, as they’re needed 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Avoids storing the entire sequence in memory 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Good for aggregating (summing, counting) items. One pass.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Crucial for infinite sequences 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Bad if you need to inspect the individual values</a:t>
            </a:r>
            <a:endParaRPr lang="en-US" dirty="0">
              <a:latin typeface="Courier New" pitchFamily="49" charset="0"/>
              <a:ea typeface="ＭＳ Ｐゴシック" pitchFamily="34" charset="-128"/>
            </a:endParaRPr>
          </a:p>
          <a:p>
            <a:pPr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10000"/>
              <a:buNone/>
            </a:pPr>
            <a:endParaRPr lang="en-US" sz="2400" b="1" dirty="0">
              <a:solidFill>
                <a:srgbClr val="660066"/>
              </a:solidFill>
              <a:latin typeface="Courier New" pitchFamily="49" charset="0"/>
            </a:endParaRPr>
          </a:p>
          <a:p>
            <a:pPr lvl="0"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10000"/>
              <a:buNone/>
            </a:pPr>
            <a:endParaRPr lang="en-US" sz="2400" b="1" i="1" dirty="0">
              <a:solidFill>
                <a:srgbClr val="C00000"/>
              </a:solidFill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510516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92b3bf485b_0_0"/>
          <p:cNvSpPr txBox="1"/>
          <p:nvPr/>
        </p:nvSpPr>
        <p:spPr>
          <a:xfrm>
            <a:off x="10949275" y="6478075"/>
            <a:ext cx="2259300" cy="13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CIS 521  |  </a:t>
            </a:r>
            <a:r>
              <a:rPr lang="en-US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21</a:t>
            </a:r>
            <a:endParaRPr sz="1400" b="0" i="0" u="none" strike="noStrike" cap="none" dirty="0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82" name="Google Shape;82;g92b3bf485b_0_0"/>
          <p:cNvSpPr txBox="1">
            <a:spLocks noGrp="1"/>
          </p:cNvSpPr>
          <p:nvPr>
            <p:ph type="body" idx="2"/>
          </p:nvPr>
        </p:nvSpPr>
        <p:spPr>
          <a:xfrm>
            <a:off x="399672" y="486177"/>
            <a:ext cx="12362513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buClr>
                <a:schemeClr val="accent1"/>
              </a:buClr>
            </a:pPr>
            <a:r>
              <a:rPr lang="en-US" sz="3400" dirty="0">
                <a:ea typeface="ＭＳ Ｐゴシック" pitchFamily="34" charset="-128"/>
              </a:rPr>
              <a:t>Using generators: merging sequences</a:t>
            </a:r>
            <a:endParaRPr sz="3400" b="1" dirty="0">
              <a:solidFill>
                <a:srgbClr val="37066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86" name="Google Shape;86;g92b3bf485b_0_0"/>
          <p:cNvPicPr preferRelativeResize="0"/>
          <p:nvPr/>
        </p:nvPicPr>
        <p:blipFill rotWithShape="1">
          <a:blip r:embed="rId3">
            <a:alphaModFix/>
          </a:blip>
          <a:srcRect l="46493" t="230" r="43071" b="-230"/>
          <a:stretch/>
        </p:blipFill>
        <p:spPr>
          <a:xfrm>
            <a:off x="11603925" y="0"/>
            <a:ext cx="590700" cy="377295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g92b3bf485b_0_0"/>
          <p:cNvSpPr/>
          <p:nvPr/>
        </p:nvSpPr>
        <p:spPr>
          <a:xfrm>
            <a:off x="11603919" y="3696759"/>
            <a:ext cx="590700" cy="202800"/>
          </a:xfrm>
          <a:prstGeom prst="rect">
            <a:avLst/>
          </a:prstGeom>
          <a:solidFill>
            <a:srgbClr val="37066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1C082B-30D9-FF4E-AEB3-A2345B53FA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6756" y="1137177"/>
            <a:ext cx="10549603" cy="5829272"/>
          </a:xfrm>
        </p:spPr>
        <p:txBody>
          <a:bodyPr>
            <a:normAutofit/>
          </a:bodyPr>
          <a:lstStyle/>
          <a:p>
            <a:pPr eaLnBrk="1" hangingPunct="1"/>
            <a:r>
              <a:rPr lang="en-US" dirty="0">
                <a:ea typeface="ＭＳ Ｐゴシック" pitchFamily="34" charset="-128"/>
              </a:rPr>
              <a:t>Problem: merge two sorted lists, using the output as a stream (i.e. not storing it). </a:t>
            </a:r>
          </a:p>
          <a:p>
            <a:pPr lvl="1" eaLnBrk="1" hangingPunct="1"/>
            <a:endParaRPr lang="en-US" dirty="0">
              <a:ea typeface="ＭＳ Ｐゴシック" pitchFamily="34" charset="-128"/>
            </a:endParaRPr>
          </a:p>
          <a:p>
            <a:pPr marL="400050" lvl="1" indent="0">
              <a:buNone/>
            </a:pPr>
            <a:r>
              <a:rPr lang="en-US" sz="1800" b="1" dirty="0">
                <a:latin typeface="Courier New" pitchFamily="49" charset="0"/>
              </a:rPr>
              <a:t>def merge(l, r):</a:t>
            </a:r>
          </a:p>
          <a:p>
            <a:pPr marL="400050" lvl="1" indent="0">
              <a:buNone/>
            </a:pPr>
            <a:r>
              <a:rPr lang="en-US" sz="1800" b="1" dirty="0">
                <a:latin typeface="Courier New" pitchFamily="49" charset="0"/>
              </a:rPr>
              <a:t>  </a:t>
            </a:r>
            <a:r>
              <a:rPr lang="en-US" sz="1800" b="1" dirty="0" err="1">
                <a:latin typeface="Courier New" pitchFamily="49" charset="0"/>
              </a:rPr>
              <a:t>llen</a:t>
            </a:r>
            <a:r>
              <a:rPr lang="en-US" sz="1800" b="1" dirty="0">
                <a:latin typeface="Courier New" pitchFamily="49" charset="0"/>
              </a:rPr>
              <a:t>, </a:t>
            </a:r>
            <a:r>
              <a:rPr lang="en-US" sz="1800" b="1" dirty="0" err="1">
                <a:latin typeface="Courier New" pitchFamily="49" charset="0"/>
              </a:rPr>
              <a:t>rlen</a:t>
            </a:r>
            <a:r>
              <a:rPr lang="en-US" sz="1800" b="1" dirty="0">
                <a:latin typeface="Courier New" pitchFamily="49" charset="0"/>
              </a:rPr>
              <a:t>, </a:t>
            </a:r>
            <a:r>
              <a:rPr lang="en-US" sz="1800" b="1" dirty="0" err="1">
                <a:latin typeface="Courier New" pitchFamily="49" charset="0"/>
              </a:rPr>
              <a:t>i</a:t>
            </a:r>
            <a:r>
              <a:rPr lang="en-US" sz="1800" b="1" dirty="0">
                <a:latin typeface="Courier New" pitchFamily="49" charset="0"/>
              </a:rPr>
              <a:t>, j = </a:t>
            </a:r>
            <a:r>
              <a:rPr lang="en-US" sz="1800" b="1" dirty="0" err="1">
                <a:latin typeface="Courier New" pitchFamily="49" charset="0"/>
              </a:rPr>
              <a:t>len</a:t>
            </a:r>
            <a:r>
              <a:rPr lang="en-US" sz="1800" b="1" dirty="0">
                <a:latin typeface="Courier New" pitchFamily="49" charset="0"/>
              </a:rPr>
              <a:t>(l), </a:t>
            </a:r>
            <a:r>
              <a:rPr lang="en-US" sz="1800" b="1" dirty="0" err="1">
                <a:latin typeface="Courier New" pitchFamily="49" charset="0"/>
              </a:rPr>
              <a:t>len</a:t>
            </a:r>
            <a:r>
              <a:rPr lang="en-US" sz="1800" b="1" dirty="0">
                <a:latin typeface="Courier New" pitchFamily="49" charset="0"/>
              </a:rPr>
              <a:t>(r), 0, 0</a:t>
            </a:r>
          </a:p>
          <a:p>
            <a:pPr marL="400050" lvl="1" indent="0">
              <a:buNone/>
            </a:pPr>
            <a:r>
              <a:rPr lang="en-US" sz="1800" b="1" dirty="0">
                <a:latin typeface="Courier New" pitchFamily="49" charset="0"/>
              </a:rPr>
              <a:t>  while </a:t>
            </a:r>
            <a:r>
              <a:rPr lang="en-US" sz="1800" b="1" dirty="0" err="1">
                <a:latin typeface="Courier New" pitchFamily="49" charset="0"/>
              </a:rPr>
              <a:t>i</a:t>
            </a:r>
            <a:r>
              <a:rPr lang="en-US" sz="1800" b="1" dirty="0">
                <a:latin typeface="Courier New" pitchFamily="49" charset="0"/>
              </a:rPr>
              <a:t> &lt; </a:t>
            </a:r>
            <a:r>
              <a:rPr lang="en-US" sz="1800" b="1" dirty="0" err="1">
                <a:latin typeface="Courier New" pitchFamily="49" charset="0"/>
              </a:rPr>
              <a:t>llen</a:t>
            </a:r>
            <a:r>
              <a:rPr lang="en-US" sz="1800" b="1" dirty="0">
                <a:latin typeface="Courier New" pitchFamily="49" charset="0"/>
              </a:rPr>
              <a:t> or j &lt; </a:t>
            </a:r>
            <a:r>
              <a:rPr lang="en-US" sz="1800" b="1" dirty="0" err="1">
                <a:latin typeface="Courier New" pitchFamily="49" charset="0"/>
              </a:rPr>
              <a:t>rlen</a:t>
            </a:r>
            <a:r>
              <a:rPr lang="en-US" sz="1800" b="1" dirty="0">
                <a:latin typeface="Courier New" pitchFamily="49" charset="0"/>
              </a:rPr>
              <a:t>:</a:t>
            </a:r>
          </a:p>
          <a:p>
            <a:pPr marL="400050" lvl="1" indent="0">
              <a:buNone/>
            </a:pPr>
            <a:r>
              <a:rPr lang="en-US" sz="1800" b="1" dirty="0">
                <a:latin typeface="Courier New" pitchFamily="49" charset="0"/>
              </a:rPr>
              <a:t>    if j == </a:t>
            </a:r>
            <a:r>
              <a:rPr lang="en-US" sz="1800" b="1" dirty="0" err="1">
                <a:latin typeface="Courier New" pitchFamily="49" charset="0"/>
              </a:rPr>
              <a:t>rlen</a:t>
            </a:r>
            <a:r>
              <a:rPr lang="en-US" sz="1800" b="1" dirty="0">
                <a:latin typeface="Courier New" pitchFamily="49" charset="0"/>
              </a:rPr>
              <a:t> or (</a:t>
            </a:r>
            <a:r>
              <a:rPr lang="en-US" sz="1800" b="1" dirty="0" err="1">
                <a:latin typeface="Courier New" pitchFamily="49" charset="0"/>
              </a:rPr>
              <a:t>i</a:t>
            </a:r>
            <a:r>
              <a:rPr lang="en-US" sz="1800" b="1" dirty="0">
                <a:latin typeface="Courier New" pitchFamily="49" charset="0"/>
              </a:rPr>
              <a:t> &lt; </a:t>
            </a:r>
            <a:r>
              <a:rPr lang="en-US" sz="1800" b="1" dirty="0" err="1">
                <a:latin typeface="Courier New" pitchFamily="49" charset="0"/>
              </a:rPr>
              <a:t>llen</a:t>
            </a:r>
            <a:r>
              <a:rPr lang="en-US" sz="1800" b="1" dirty="0">
                <a:latin typeface="Courier New" pitchFamily="49" charset="0"/>
              </a:rPr>
              <a:t> and l[</a:t>
            </a:r>
            <a:r>
              <a:rPr lang="en-US" sz="1800" b="1" dirty="0" err="1">
                <a:latin typeface="Courier New" pitchFamily="49" charset="0"/>
              </a:rPr>
              <a:t>i</a:t>
            </a:r>
            <a:r>
              <a:rPr lang="en-US" sz="1800" b="1" dirty="0">
                <a:latin typeface="Courier New" pitchFamily="49" charset="0"/>
              </a:rPr>
              <a:t>] &lt; r[j]):</a:t>
            </a:r>
          </a:p>
          <a:p>
            <a:pPr marL="400050" lvl="1" indent="0">
              <a:buNone/>
            </a:pPr>
            <a:r>
              <a:rPr lang="en-US" sz="1800" b="1" dirty="0">
                <a:solidFill>
                  <a:srgbClr val="FF0000"/>
                </a:solidFill>
                <a:latin typeface="Courier New" pitchFamily="49" charset="0"/>
              </a:rPr>
              <a:t>      yield l[</a:t>
            </a:r>
            <a:r>
              <a:rPr lang="en-US" sz="1800" b="1" dirty="0" err="1">
                <a:solidFill>
                  <a:srgbClr val="FF0000"/>
                </a:solidFill>
                <a:latin typeface="Courier New" pitchFamily="49" charset="0"/>
              </a:rPr>
              <a:t>i</a:t>
            </a:r>
            <a:r>
              <a:rPr lang="en-US" sz="1800" b="1" dirty="0">
                <a:solidFill>
                  <a:srgbClr val="FF0000"/>
                </a:solidFill>
                <a:latin typeface="Courier New" pitchFamily="49" charset="0"/>
              </a:rPr>
              <a:t>]</a:t>
            </a:r>
          </a:p>
          <a:p>
            <a:pPr marL="400050" lvl="1" indent="0">
              <a:buNone/>
            </a:pPr>
            <a:r>
              <a:rPr lang="en-US" sz="1800" b="1" dirty="0">
                <a:latin typeface="Courier New" pitchFamily="49" charset="0"/>
              </a:rPr>
              <a:t>      </a:t>
            </a:r>
            <a:r>
              <a:rPr lang="en-US" sz="1800" b="1" dirty="0" err="1">
                <a:latin typeface="Courier New" pitchFamily="49" charset="0"/>
              </a:rPr>
              <a:t>i</a:t>
            </a:r>
            <a:r>
              <a:rPr lang="en-US" sz="1800" b="1" dirty="0">
                <a:latin typeface="Courier New" pitchFamily="49" charset="0"/>
              </a:rPr>
              <a:t> += 1</a:t>
            </a:r>
          </a:p>
          <a:p>
            <a:pPr marL="400050" lvl="1" indent="0">
              <a:buNone/>
            </a:pPr>
            <a:r>
              <a:rPr lang="en-US" sz="1800" b="1" dirty="0">
                <a:latin typeface="Courier New" pitchFamily="49" charset="0"/>
              </a:rPr>
              <a:t>    else:</a:t>
            </a:r>
          </a:p>
          <a:p>
            <a:pPr marL="400050" lvl="1" indent="0">
              <a:buNone/>
            </a:pPr>
            <a:r>
              <a:rPr lang="en-US" sz="1800" b="1" dirty="0">
                <a:solidFill>
                  <a:srgbClr val="FF0000"/>
                </a:solidFill>
                <a:latin typeface="Courier New" pitchFamily="49" charset="0"/>
              </a:rPr>
              <a:t>      yield r[j]</a:t>
            </a:r>
          </a:p>
          <a:p>
            <a:pPr marL="400050" lvl="1" indent="0">
              <a:buNone/>
            </a:pPr>
            <a:r>
              <a:rPr lang="en-US" sz="1800" b="1" dirty="0">
                <a:latin typeface="Courier New" pitchFamily="49" charset="0"/>
              </a:rPr>
              <a:t>      j += 1</a:t>
            </a:r>
          </a:p>
          <a:p>
            <a:pPr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10000"/>
              <a:buNone/>
            </a:pPr>
            <a:endParaRPr lang="en-US" sz="2400" b="1" dirty="0">
              <a:solidFill>
                <a:srgbClr val="660066"/>
              </a:solidFill>
              <a:latin typeface="Courier New" pitchFamily="49" charset="0"/>
            </a:endParaRPr>
          </a:p>
          <a:p>
            <a:pPr lvl="0"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10000"/>
              <a:buNone/>
            </a:pPr>
            <a:endParaRPr lang="en-US" sz="2400" b="1" i="1" dirty="0">
              <a:solidFill>
                <a:srgbClr val="C00000"/>
              </a:solidFill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347675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92b3bf485b_0_0"/>
          <p:cNvSpPr txBox="1"/>
          <p:nvPr/>
        </p:nvSpPr>
        <p:spPr>
          <a:xfrm>
            <a:off x="10949275" y="6478075"/>
            <a:ext cx="2259300" cy="13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CIS 521  |  </a:t>
            </a:r>
            <a:r>
              <a:rPr lang="en-US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22</a:t>
            </a:r>
            <a:endParaRPr sz="1400" b="0" i="0" u="none" strike="noStrike" cap="none" dirty="0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82" name="Google Shape;82;g92b3bf485b_0_0"/>
          <p:cNvSpPr txBox="1">
            <a:spLocks noGrp="1"/>
          </p:cNvSpPr>
          <p:nvPr>
            <p:ph type="body" idx="2"/>
          </p:nvPr>
        </p:nvSpPr>
        <p:spPr>
          <a:xfrm>
            <a:off x="399672" y="486177"/>
            <a:ext cx="12362513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buClr>
                <a:schemeClr val="accent1"/>
              </a:buClr>
            </a:pPr>
            <a:r>
              <a:rPr lang="en-US" sz="3400" dirty="0">
                <a:ea typeface="ＭＳ Ｐゴシック" pitchFamily="34" charset="-128"/>
              </a:rPr>
              <a:t>Using generators</a:t>
            </a:r>
            <a:endParaRPr sz="3400" b="1" dirty="0">
              <a:solidFill>
                <a:srgbClr val="37066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86" name="Google Shape;86;g92b3bf485b_0_0"/>
          <p:cNvPicPr preferRelativeResize="0"/>
          <p:nvPr/>
        </p:nvPicPr>
        <p:blipFill rotWithShape="1">
          <a:blip r:embed="rId3">
            <a:alphaModFix/>
          </a:blip>
          <a:srcRect l="46493" t="230" r="43071" b="-230"/>
          <a:stretch/>
        </p:blipFill>
        <p:spPr>
          <a:xfrm>
            <a:off x="11603925" y="0"/>
            <a:ext cx="590700" cy="377295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g92b3bf485b_0_0"/>
          <p:cNvSpPr/>
          <p:nvPr/>
        </p:nvSpPr>
        <p:spPr>
          <a:xfrm>
            <a:off x="11603919" y="3696759"/>
            <a:ext cx="590700" cy="202800"/>
          </a:xfrm>
          <a:prstGeom prst="rect">
            <a:avLst/>
          </a:prstGeom>
          <a:solidFill>
            <a:srgbClr val="37066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1C082B-30D9-FF4E-AEB3-A2345B53FA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6756" y="858314"/>
            <a:ext cx="10549603" cy="5829272"/>
          </a:xfrm>
        </p:spPr>
        <p:txBody>
          <a:bodyPr>
            <a:normAutofit lnSpcReduction="10000"/>
          </a:bodyPr>
          <a:lstStyle/>
          <a:p>
            <a:pPr eaLnBrk="0" hangingPunct="0">
              <a:defRPr/>
            </a:pPr>
            <a:r>
              <a:rPr lang="en-US" sz="2000" b="1" dirty="0">
                <a:latin typeface="Courier New" pitchFamily="-65" charset="0"/>
                <a:cs typeface="Arial" charset="0"/>
              </a:rPr>
              <a:t>&gt;&gt;&gt; </a:t>
            </a:r>
            <a:r>
              <a:rPr lang="en-US" sz="2000" b="1" dirty="0">
                <a:latin typeface="Courier New" pitchFamily="-65" charset="0"/>
                <a:ea typeface="ＭＳ Ｐゴシック" pitchFamily="-65" charset="-128"/>
                <a:cs typeface="+mn-cs"/>
              </a:rPr>
              <a:t>g = merge([2,4], [1, 3, 5]) #g is an iterator</a:t>
            </a:r>
          </a:p>
          <a:p>
            <a:pPr eaLnBrk="0" hangingPunct="0">
              <a:defRPr/>
            </a:pPr>
            <a:r>
              <a:rPr lang="en-US" sz="2000" b="1" dirty="0">
                <a:latin typeface="Courier New" pitchFamily="-65" charset="0"/>
                <a:cs typeface="Arial" charset="0"/>
              </a:rPr>
              <a:t>&gt;&gt;&gt; </a:t>
            </a:r>
            <a:r>
              <a:rPr lang="en-US" sz="2000" b="1" dirty="0">
                <a:latin typeface="Courier New" pitchFamily="-65" charset="0"/>
                <a:ea typeface="ＭＳ Ｐゴシック" pitchFamily="-65" charset="-128"/>
                <a:cs typeface="+mn-cs"/>
              </a:rPr>
              <a:t>while True:</a:t>
            </a:r>
          </a:p>
          <a:p>
            <a:pPr eaLnBrk="0" hangingPunct="0">
              <a:defRPr/>
            </a:pPr>
            <a:r>
              <a:rPr lang="en-US" sz="2000" b="1" dirty="0">
                <a:latin typeface="Courier New" pitchFamily="-65" charset="0"/>
                <a:cs typeface="Arial" charset="0"/>
              </a:rPr>
              <a:t>...	</a:t>
            </a:r>
            <a:r>
              <a:rPr lang="en-US" sz="2000" b="1" dirty="0">
                <a:latin typeface="Courier New" pitchFamily="-65" charset="0"/>
                <a:ea typeface="ＭＳ Ｐゴシック" pitchFamily="-65" charset="-128"/>
                <a:cs typeface="+mn-cs"/>
              </a:rPr>
              <a:t>print(</a:t>
            </a:r>
            <a:r>
              <a:rPr lang="en-US" sz="2000" b="1" dirty="0" err="1">
                <a:latin typeface="Courier New" pitchFamily="-65" charset="0"/>
                <a:ea typeface="ＭＳ Ｐゴシック" pitchFamily="-65" charset="-128"/>
                <a:cs typeface="+mn-cs"/>
              </a:rPr>
              <a:t>g.__next</a:t>
            </a:r>
            <a:r>
              <a:rPr lang="en-US" sz="2000" b="1" dirty="0">
                <a:latin typeface="Courier New" pitchFamily="-65" charset="0"/>
                <a:ea typeface="ＭＳ Ｐゴシック" pitchFamily="-65" charset="-128"/>
                <a:cs typeface="+mn-cs"/>
              </a:rPr>
              <a:t>__())</a:t>
            </a:r>
          </a:p>
          <a:p>
            <a:pPr eaLnBrk="0" hangingPunct="0">
              <a:defRPr/>
            </a:pPr>
            <a:r>
              <a:rPr lang="en-US" sz="2000" b="1" dirty="0">
                <a:latin typeface="Courier New" pitchFamily="-65" charset="0"/>
                <a:ea typeface="ＭＳ Ｐゴシック" pitchFamily="-65" charset="-128"/>
                <a:cs typeface="+mn-cs"/>
              </a:rPr>
              <a:t>...</a:t>
            </a:r>
          </a:p>
          <a:p>
            <a:pPr eaLnBrk="0" hangingPunct="0">
              <a:defRPr/>
            </a:pPr>
            <a:r>
              <a:rPr lang="en-US" sz="2000" b="1" dirty="0">
                <a:solidFill>
                  <a:schemeClr val="accent2"/>
                </a:solidFill>
                <a:latin typeface="Courier New" pitchFamily="-65" charset="0"/>
                <a:cs typeface="Arial" charset="0"/>
              </a:rPr>
              <a:t>1</a:t>
            </a:r>
          </a:p>
          <a:p>
            <a:pPr eaLnBrk="0" hangingPunct="0">
              <a:defRPr/>
            </a:pPr>
            <a:r>
              <a:rPr lang="en-US" sz="2000" b="1" dirty="0">
                <a:solidFill>
                  <a:schemeClr val="accent2"/>
                </a:solidFill>
                <a:latin typeface="Courier New" pitchFamily="-65" charset="0"/>
                <a:cs typeface="Arial" charset="0"/>
              </a:rPr>
              <a:t>2</a:t>
            </a:r>
          </a:p>
          <a:p>
            <a:pPr eaLnBrk="0" hangingPunct="0">
              <a:defRPr/>
            </a:pPr>
            <a:r>
              <a:rPr lang="en-US" sz="2000" b="1" dirty="0">
                <a:solidFill>
                  <a:schemeClr val="accent2"/>
                </a:solidFill>
                <a:latin typeface="Courier New" pitchFamily="-65" charset="0"/>
                <a:cs typeface="Arial" charset="0"/>
              </a:rPr>
              <a:t>3</a:t>
            </a:r>
          </a:p>
          <a:p>
            <a:pPr eaLnBrk="0" hangingPunct="0">
              <a:defRPr/>
            </a:pPr>
            <a:r>
              <a:rPr lang="en-US" sz="2000" b="1" dirty="0">
                <a:solidFill>
                  <a:schemeClr val="accent2"/>
                </a:solidFill>
                <a:latin typeface="Courier New" pitchFamily="-65" charset="0"/>
                <a:cs typeface="Arial" charset="0"/>
              </a:rPr>
              <a:t>4</a:t>
            </a:r>
          </a:p>
          <a:p>
            <a:pPr eaLnBrk="0" hangingPunct="0">
              <a:defRPr/>
            </a:pPr>
            <a:r>
              <a:rPr lang="en-US" sz="2000" b="1" dirty="0">
                <a:solidFill>
                  <a:schemeClr val="accent2"/>
                </a:solidFill>
                <a:latin typeface="Courier New" pitchFamily="-65" charset="0"/>
                <a:cs typeface="Arial" charset="0"/>
              </a:rPr>
              <a:t>5</a:t>
            </a:r>
            <a:endParaRPr lang="en-US" sz="2000" b="1" dirty="0">
              <a:solidFill>
                <a:schemeClr val="folHlink"/>
              </a:solidFill>
              <a:latin typeface="Courier New" pitchFamily="-65" charset="0"/>
              <a:cs typeface="Arial" charset="0"/>
            </a:endParaRPr>
          </a:p>
          <a:p>
            <a:r>
              <a:rPr lang="en-US" sz="2000" b="1" dirty="0">
                <a:solidFill>
                  <a:srgbClr val="FF0000"/>
                </a:solidFill>
                <a:latin typeface="Courier" pitchFamily="2" charset="0"/>
              </a:rPr>
              <a:t>Traceback (most recent call last):</a:t>
            </a:r>
          </a:p>
          <a:p>
            <a:r>
              <a:rPr lang="en-US" sz="2000" b="1" dirty="0">
                <a:solidFill>
                  <a:srgbClr val="FF0000"/>
                </a:solidFill>
                <a:latin typeface="Courier" pitchFamily="2" charset="0"/>
              </a:rPr>
              <a:t>  File "&lt;stdin&gt;", line 2, in &lt;module&gt;</a:t>
            </a:r>
          </a:p>
          <a:p>
            <a:r>
              <a:rPr lang="en-US" sz="2000" b="1" dirty="0" err="1">
                <a:solidFill>
                  <a:srgbClr val="FF0000"/>
                </a:solidFill>
                <a:latin typeface="Courier" pitchFamily="2" charset="0"/>
              </a:rPr>
              <a:t>StopIteration</a:t>
            </a:r>
            <a:endParaRPr lang="en-US" sz="2000" b="1" dirty="0">
              <a:solidFill>
                <a:srgbClr val="FF0000"/>
              </a:solidFill>
              <a:latin typeface="Courier" pitchFamily="2" charset="0"/>
            </a:endParaRPr>
          </a:p>
          <a:p>
            <a:pPr eaLnBrk="0" hangingPunct="0">
              <a:defRPr/>
            </a:pPr>
            <a:endParaRPr lang="en-US" sz="2000" b="1" dirty="0">
              <a:solidFill>
                <a:srgbClr val="FF0000"/>
              </a:solidFill>
              <a:latin typeface="Courier New" pitchFamily="-65" charset="0"/>
              <a:cs typeface="Arial" charset="0"/>
            </a:endParaRPr>
          </a:p>
          <a:p>
            <a:pPr eaLnBrk="0" hangingPunct="0">
              <a:defRPr/>
            </a:pPr>
            <a:r>
              <a:rPr lang="en-US" sz="2000" b="1" dirty="0">
                <a:latin typeface="Courier New" pitchFamily="-65" charset="0"/>
                <a:cs typeface="Arial" charset="0"/>
              </a:rPr>
              <a:t>&gt;&gt;&gt; </a:t>
            </a:r>
            <a:r>
              <a:rPr lang="en-US" sz="2000" b="1" dirty="0">
                <a:latin typeface="Courier New" pitchFamily="-65" charset="0"/>
                <a:ea typeface="ＭＳ Ｐゴシック" pitchFamily="-65" charset="-128"/>
                <a:cs typeface="+mn-cs"/>
              </a:rPr>
              <a:t>[x for x in merge([1,3,5],[2,4])]</a:t>
            </a:r>
          </a:p>
          <a:p>
            <a:pPr eaLnBrk="0" hangingPunct="0">
              <a:defRPr/>
            </a:pPr>
            <a:r>
              <a:rPr lang="en-US" sz="2000" b="1" dirty="0">
                <a:solidFill>
                  <a:schemeClr val="accent2"/>
                </a:solidFill>
                <a:latin typeface="Courier New" pitchFamily="-65" charset="0"/>
                <a:cs typeface="Arial" charset="0"/>
              </a:rPr>
              <a:t>[1, 2, 3, 4, 5]</a:t>
            </a:r>
          </a:p>
          <a:p>
            <a:pPr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10000"/>
              <a:buNone/>
            </a:pPr>
            <a:endParaRPr lang="en-US" sz="2400" b="1" dirty="0">
              <a:solidFill>
                <a:srgbClr val="660066"/>
              </a:solidFill>
              <a:latin typeface="Courier New" pitchFamily="49" charset="0"/>
            </a:endParaRPr>
          </a:p>
          <a:p>
            <a:pPr lvl="0"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10000"/>
              <a:buNone/>
            </a:pPr>
            <a:endParaRPr lang="en-US" sz="2400" b="1" i="1" dirty="0">
              <a:solidFill>
                <a:srgbClr val="C00000"/>
              </a:solidFill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445142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92b3bf485b_0_0"/>
          <p:cNvSpPr txBox="1"/>
          <p:nvPr/>
        </p:nvSpPr>
        <p:spPr>
          <a:xfrm>
            <a:off x="10949275" y="6478075"/>
            <a:ext cx="2259300" cy="13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CIS 521  |  </a:t>
            </a:r>
            <a:r>
              <a:rPr lang="en-US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23</a:t>
            </a:r>
            <a:endParaRPr sz="1400" b="0" i="0" u="none" strike="noStrike" cap="none" dirty="0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82" name="Google Shape;82;g92b3bf485b_0_0"/>
          <p:cNvSpPr txBox="1">
            <a:spLocks noGrp="1"/>
          </p:cNvSpPr>
          <p:nvPr>
            <p:ph type="body" idx="2"/>
          </p:nvPr>
        </p:nvSpPr>
        <p:spPr>
          <a:xfrm>
            <a:off x="399672" y="486177"/>
            <a:ext cx="12362513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buClr>
                <a:schemeClr val="accent1"/>
              </a:buClr>
            </a:pPr>
            <a:r>
              <a:rPr lang="en-US" sz="3400" dirty="0">
                <a:ea typeface="ＭＳ Ｐゴシック" pitchFamily="34" charset="-128"/>
              </a:rPr>
              <a:t>Generators and exceptions</a:t>
            </a:r>
            <a:endParaRPr sz="3400" b="1" dirty="0">
              <a:solidFill>
                <a:srgbClr val="37066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86" name="Google Shape;86;g92b3bf485b_0_0"/>
          <p:cNvPicPr preferRelativeResize="0"/>
          <p:nvPr/>
        </p:nvPicPr>
        <p:blipFill rotWithShape="1">
          <a:blip r:embed="rId3">
            <a:alphaModFix/>
          </a:blip>
          <a:srcRect l="46493" t="230" r="43071" b="-230"/>
          <a:stretch/>
        </p:blipFill>
        <p:spPr>
          <a:xfrm>
            <a:off x="11603925" y="0"/>
            <a:ext cx="590700" cy="377295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g92b3bf485b_0_0"/>
          <p:cNvSpPr/>
          <p:nvPr/>
        </p:nvSpPr>
        <p:spPr>
          <a:xfrm>
            <a:off x="11603919" y="3696759"/>
            <a:ext cx="590700" cy="202800"/>
          </a:xfrm>
          <a:prstGeom prst="rect">
            <a:avLst/>
          </a:prstGeom>
          <a:solidFill>
            <a:srgbClr val="37066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1C082B-30D9-FF4E-AEB3-A2345B53FA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6756" y="858314"/>
            <a:ext cx="10549603" cy="5829272"/>
          </a:xfrm>
        </p:spPr>
        <p:txBody>
          <a:bodyPr>
            <a:normAutofit/>
          </a:bodyPr>
          <a:lstStyle/>
          <a:p>
            <a:pPr eaLnBrk="0" hangingPunct="0">
              <a:defRPr/>
            </a:pPr>
            <a:r>
              <a:rPr lang="en-US" sz="2000" b="1" dirty="0">
                <a:latin typeface="Courier New" pitchFamily="-65" charset="0"/>
                <a:cs typeface="Arial" charset="0"/>
              </a:rPr>
              <a:t>&gt;&gt;&gt; </a:t>
            </a:r>
            <a:r>
              <a:rPr lang="en-US" sz="2000" b="1" dirty="0">
                <a:latin typeface="Courier New" pitchFamily="-65" charset="0"/>
                <a:ea typeface="ＭＳ Ｐゴシック" pitchFamily="-65" charset="-128"/>
                <a:cs typeface="+mn-cs"/>
              </a:rPr>
              <a:t>g = merge([2,4], [1, 3, 5])</a:t>
            </a:r>
          </a:p>
          <a:p>
            <a:pPr eaLnBrk="0" hangingPunct="0">
              <a:defRPr/>
            </a:pPr>
            <a:r>
              <a:rPr lang="en-US" sz="2000" b="1" dirty="0">
                <a:latin typeface="Courier New" pitchFamily="-65" charset="0"/>
                <a:cs typeface="Arial" charset="0"/>
              </a:rPr>
              <a:t>&gt;&gt;&gt; </a:t>
            </a:r>
            <a:r>
              <a:rPr lang="en-US" sz="2000" b="1" dirty="0">
                <a:latin typeface="Courier New" pitchFamily="-65" charset="0"/>
                <a:ea typeface="ＭＳ Ｐゴシック" pitchFamily="-65" charset="-128"/>
                <a:cs typeface="+mn-cs"/>
              </a:rPr>
              <a:t>while True:</a:t>
            </a:r>
          </a:p>
          <a:p>
            <a:pPr eaLnBrk="0" hangingPunct="0">
              <a:defRPr/>
            </a:pPr>
            <a:r>
              <a:rPr lang="en-US" sz="2000" b="1" dirty="0">
                <a:latin typeface="Courier New" pitchFamily="-65" charset="0"/>
                <a:ea typeface="ＭＳ Ｐゴシック" pitchFamily="-65" charset="-128"/>
                <a:cs typeface="+mn-cs"/>
              </a:rPr>
              <a:t>...	try:</a:t>
            </a:r>
          </a:p>
          <a:p>
            <a:pPr eaLnBrk="0" hangingPunct="0">
              <a:defRPr/>
            </a:pPr>
            <a:r>
              <a:rPr lang="en-US" sz="2000" b="1" dirty="0">
                <a:latin typeface="Courier New" pitchFamily="-65" charset="0"/>
                <a:ea typeface="ＭＳ Ｐゴシック" pitchFamily="-65" charset="-128"/>
                <a:cs typeface="+mn-cs"/>
              </a:rPr>
              <a:t>...	  print(</a:t>
            </a:r>
            <a:r>
              <a:rPr lang="en-US" sz="2000" b="1" dirty="0" err="1">
                <a:latin typeface="Courier New" pitchFamily="-65" charset="0"/>
                <a:ea typeface="ＭＳ Ｐゴシック" pitchFamily="-65" charset="-128"/>
                <a:cs typeface="+mn-cs"/>
              </a:rPr>
              <a:t>g.__next</a:t>
            </a:r>
            <a:r>
              <a:rPr lang="en-US" sz="2000" b="1" dirty="0">
                <a:latin typeface="Courier New" pitchFamily="-65" charset="0"/>
                <a:ea typeface="ＭＳ Ｐゴシック" pitchFamily="-65" charset="-128"/>
                <a:cs typeface="+mn-cs"/>
              </a:rPr>
              <a:t>__())</a:t>
            </a:r>
          </a:p>
          <a:p>
            <a:pPr eaLnBrk="0" hangingPunct="0">
              <a:defRPr/>
            </a:pPr>
            <a:r>
              <a:rPr lang="en-US" sz="2000" b="1" dirty="0">
                <a:latin typeface="Courier New" pitchFamily="-65" charset="0"/>
                <a:ea typeface="ＭＳ Ｐゴシック" pitchFamily="-65" charset="-128"/>
                <a:cs typeface="+mn-cs"/>
              </a:rPr>
              <a:t>...	except </a:t>
            </a:r>
            <a:r>
              <a:rPr lang="en-US" sz="2000" b="1" dirty="0" err="1">
                <a:latin typeface="Courier New" pitchFamily="-65" charset="0"/>
                <a:ea typeface="ＭＳ Ｐゴシック" pitchFamily="-65" charset="-128"/>
                <a:cs typeface="+mn-cs"/>
              </a:rPr>
              <a:t>StopIteration</a:t>
            </a:r>
            <a:r>
              <a:rPr lang="en-US" sz="2000" b="1" dirty="0">
                <a:latin typeface="Courier New" pitchFamily="-65" charset="0"/>
                <a:ea typeface="ＭＳ Ｐゴシック" pitchFamily="-65" charset="-128"/>
                <a:cs typeface="+mn-cs"/>
              </a:rPr>
              <a:t>:</a:t>
            </a:r>
          </a:p>
          <a:p>
            <a:pPr eaLnBrk="0" hangingPunct="0">
              <a:defRPr/>
            </a:pPr>
            <a:r>
              <a:rPr lang="en-US" sz="2000" b="1" dirty="0">
                <a:latin typeface="Courier New" pitchFamily="-65" charset="0"/>
                <a:ea typeface="ＭＳ Ｐゴシック" pitchFamily="-65" charset="-128"/>
                <a:cs typeface="+mn-cs"/>
              </a:rPr>
              <a:t>...      print('Done’)</a:t>
            </a:r>
          </a:p>
          <a:p>
            <a:pPr eaLnBrk="0" hangingPunct="0">
              <a:defRPr/>
            </a:pPr>
            <a:r>
              <a:rPr lang="en-US" sz="2000" b="1" dirty="0">
                <a:latin typeface="Courier New" pitchFamily="-65" charset="0"/>
                <a:ea typeface="ＭＳ Ｐゴシック" pitchFamily="-65" charset="-128"/>
                <a:cs typeface="+mn-cs"/>
              </a:rPr>
              <a:t>...      break</a:t>
            </a:r>
          </a:p>
          <a:p>
            <a:pPr eaLnBrk="0" hangingPunct="0">
              <a:defRPr/>
            </a:pPr>
            <a:r>
              <a:rPr lang="en-US" sz="2000" b="1" dirty="0">
                <a:latin typeface="Courier New" pitchFamily="-65" charset="0"/>
                <a:ea typeface="ＭＳ Ｐゴシック" pitchFamily="-65" charset="-128"/>
              </a:rPr>
              <a:t>... </a:t>
            </a:r>
          </a:p>
          <a:p>
            <a:pPr eaLnBrk="0" hangingPunct="0">
              <a:defRPr/>
            </a:pPr>
            <a:r>
              <a:rPr lang="en-US" sz="2000" b="1" dirty="0">
                <a:solidFill>
                  <a:schemeClr val="accent2"/>
                </a:solidFill>
                <a:latin typeface="Courier New" pitchFamily="-65" charset="0"/>
                <a:cs typeface="Arial" charset="0"/>
              </a:rPr>
              <a:t>1</a:t>
            </a:r>
          </a:p>
          <a:p>
            <a:pPr eaLnBrk="0" hangingPunct="0">
              <a:defRPr/>
            </a:pPr>
            <a:r>
              <a:rPr lang="en-US" sz="2000" b="1" dirty="0">
                <a:solidFill>
                  <a:schemeClr val="accent2"/>
                </a:solidFill>
                <a:latin typeface="Courier New" pitchFamily="-65" charset="0"/>
                <a:cs typeface="Arial" charset="0"/>
              </a:rPr>
              <a:t>2</a:t>
            </a:r>
          </a:p>
          <a:p>
            <a:pPr eaLnBrk="0" hangingPunct="0">
              <a:defRPr/>
            </a:pPr>
            <a:r>
              <a:rPr lang="en-US" sz="2000" b="1" dirty="0">
                <a:solidFill>
                  <a:schemeClr val="accent2"/>
                </a:solidFill>
                <a:latin typeface="Courier New" pitchFamily="-65" charset="0"/>
                <a:cs typeface="Arial" charset="0"/>
              </a:rPr>
              <a:t>3</a:t>
            </a:r>
          </a:p>
          <a:p>
            <a:pPr eaLnBrk="0" hangingPunct="0">
              <a:defRPr/>
            </a:pPr>
            <a:r>
              <a:rPr lang="en-US" sz="2000" b="1" dirty="0">
                <a:solidFill>
                  <a:schemeClr val="accent2"/>
                </a:solidFill>
                <a:latin typeface="Courier New" pitchFamily="-65" charset="0"/>
                <a:cs typeface="Arial" charset="0"/>
              </a:rPr>
              <a:t>4</a:t>
            </a:r>
          </a:p>
          <a:p>
            <a:pPr eaLnBrk="0" hangingPunct="0">
              <a:defRPr/>
            </a:pPr>
            <a:r>
              <a:rPr lang="en-US" sz="2000" b="1" dirty="0">
                <a:solidFill>
                  <a:schemeClr val="accent2"/>
                </a:solidFill>
                <a:latin typeface="Courier New" pitchFamily="-65" charset="0"/>
                <a:cs typeface="Arial" charset="0"/>
              </a:rPr>
              <a:t>5</a:t>
            </a:r>
          </a:p>
          <a:p>
            <a:pPr eaLnBrk="0" hangingPunct="0">
              <a:defRPr/>
            </a:pPr>
            <a:r>
              <a:rPr lang="en-US" sz="2000" b="1" dirty="0">
                <a:solidFill>
                  <a:schemeClr val="accent2"/>
                </a:solidFill>
                <a:latin typeface="Courier New" pitchFamily="-65" charset="0"/>
                <a:cs typeface="Arial" charset="0"/>
              </a:rPr>
              <a:t>Done</a:t>
            </a:r>
          </a:p>
          <a:p>
            <a:pPr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10000"/>
              <a:buNone/>
            </a:pPr>
            <a:endParaRPr lang="en-US" sz="2400" b="1" dirty="0">
              <a:solidFill>
                <a:srgbClr val="660066"/>
              </a:solidFill>
              <a:latin typeface="Courier New" pitchFamily="49" charset="0"/>
            </a:endParaRPr>
          </a:p>
          <a:p>
            <a:pPr lvl="0"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10000"/>
              <a:buNone/>
            </a:pPr>
            <a:endParaRPr lang="en-US" sz="2400" b="1" i="1" dirty="0">
              <a:solidFill>
                <a:srgbClr val="C00000"/>
              </a:solidFill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685778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92b3bf485b_0_0"/>
          <p:cNvSpPr txBox="1"/>
          <p:nvPr/>
        </p:nvSpPr>
        <p:spPr>
          <a:xfrm>
            <a:off x="10949275" y="6478075"/>
            <a:ext cx="2259300" cy="13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CIS 521  |  </a:t>
            </a:r>
            <a:r>
              <a:rPr lang="en-US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24</a:t>
            </a:r>
            <a:endParaRPr sz="1400" b="0" i="0" u="none" strike="noStrike" cap="none" dirty="0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82" name="Google Shape;82;g92b3bf485b_0_0"/>
          <p:cNvSpPr txBox="1">
            <a:spLocks noGrp="1"/>
          </p:cNvSpPr>
          <p:nvPr>
            <p:ph type="body" idx="2"/>
          </p:nvPr>
        </p:nvSpPr>
        <p:spPr>
          <a:xfrm>
            <a:off x="399672" y="486177"/>
            <a:ext cx="12362513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buClr>
                <a:schemeClr val="accent1"/>
              </a:buClr>
            </a:pPr>
            <a:r>
              <a:rPr lang="en-US" sz="3400" dirty="0"/>
              <a:t>Generator comprehensions</a:t>
            </a:r>
            <a:endParaRPr sz="3400" b="1" dirty="0">
              <a:solidFill>
                <a:srgbClr val="37066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86" name="Google Shape;86;g92b3bf485b_0_0"/>
          <p:cNvPicPr preferRelativeResize="0"/>
          <p:nvPr/>
        </p:nvPicPr>
        <p:blipFill rotWithShape="1">
          <a:blip r:embed="rId3">
            <a:alphaModFix/>
          </a:blip>
          <a:srcRect l="46493" t="230" r="43071" b="-230"/>
          <a:stretch/>
        </p:blipFill>
        <p:spPr>
          <a:xfrm>
            <a:off x="11603925" y="0"/>
            <a:ext cx="590700" cy="377295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g92b3bf485b_0_0"/>
          <p:cNvSpPr/>
          <p:nvPr/>
        </p:nvSpPr>
        <p:spPr>
          <a:xfrm>
            <a:off x="11603919" y="3696759"/>
            <a:ext cx="590700" cy="202800"/>
          </a:xfrm>
          <a:prstGeom prst="rect">
            <a:avLst/>
          </a:prstGeom>
          <a:solidFill>
            <a:srgbClr val="37066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1C082B-30D9-FF4E-AEB3-A2345B53FA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6756" y="858314"/>
            <a:ext cx="10549603" cy="5829272"/>
          </a:xfrm>
        </p:spPr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dirty="0">
                <a:ea typeface="ＭＳ Ｐゴシック" pitchFamily="34" charset="-128"/>
              </a:rPr>
              <a:t>Review</a:t>
            </a:r>
            <a:r>
              <a:rPr lang="en-US" dirty="0">
                <a:latin typeface="Courier New" panose="02070309020205020404" pitchFamily="49" charset="0"/>
                <a:ea typeface="ＭＳ Ｐゴシック" pitchFamily="34" charset="-128"/>
                <a:cs typeface="Courier New" panose="02070309020205020404" pitchFamily="49" charset="0"/>
              </a:rPr>
              <a:t>: </a:t>
            </a:r>
            <a:r>
              <a:rPr lang="en-US" b="0" dirty="0"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generators are good for aggregating items.</a:t>
            </a:r>
          </a:p>
          <a:p>
            <a:pPr marL="0" indent="0" eaLnBrk="1" hangingPunct="1">
              <a:lnSpc>
                <a:spcPct val="90000"/>
              </a:lnSpc>
              <a:buNone/>
            </a:pPr>
            <a:endParaRPr lang="en-US" dirty="0">
              <a:latin typeface="Courier New" panose="02070309020205020404" pitchFamily="49" charset="0"/>
              <a:ea typeface="ＭＳ Ｐゴシック" pitchFamily="34" charset="-128"/>
              <a:cs typeface="Courier New" panose="02070309020205020404" pitchFamily="49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b="1" dirty="0"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For example, in Python 2, </a:t>
            </a:r>
            <a:r>
              <a:rPr lang="en-US" b="1" dirty="0">
                <a:latin typeface="Courier New" panose="02070309020205020404" pitchFamily="49" charset="0"/>
                <a:ea typeface="ＭＳ Ｐゴシック" pitchFamily="34" charset="-128"/>
                <a:cs typeface="Courier New" panose="02070309020205020404" pitchFamily="49" charset="0"/>
              </a:rPr>
              <a:t>sum(</a:t>
            </a:r>
            <a:r>
              <a:rPr lang="en-US" b="1" dirty="0" err="1">
                <a:latin typeface="Courier New" panose="02070309020205020404" pitchFamily="49" charset="0"/>
                <a:ea typeface="ＭＳ Ｐゴシック" pitchFamily="34" charset="-128"/>
                <a:cs typeface="Courier New" panose="02070309020205020404" pitchFamily="49" charset="0"/>
              </a:rPr>
              <a:t>xrange</a:t>
            </a:r>
            <a:r>
              <a:rPr lang="en-US" b="1" dirty="0">
                <a:latin typeface="Courier New" panose="02070309020205020404" pitchFamily="49" charset="0"/>
                <a:ea typeface="ＭＳ Ｐゴシック" pitchFamily="34" charset="-128"/>
                <a:cs typeface="Courier New" panose="02070309020205020404" pitchFamily="49" charset="0"/>
              </a:rPr>
              <a:t>(n</a:t>
            </a:r>
            <a:r>
              <a:rPr lang="en-US" dirty="0">
                <a:latin typeface="Courier New" panose="02070309020205020404" pitchFamily="49" charset="0"/>
                <a:ea typeface="ＭＳ Ｐゴシック" pitchFamily="34" charset="-128"/>
                <a:cs typeface="Courier New" panose="02070309020205020404" pitchFamily="49" charset="0"/>
              </a:rPr>
              <a:t>)</a:t>
            </a:r>
            <a:r>
              <a:rPr lang="en-US" b="1" dirty="0">
                <a:latin typeface="Courier New" panose="02070309020205020404" pitchFamily="49" charset="0"/>
                <a:ea typeface="ＭＳ Ｐゴシック" pitchFamily="34" charset="-128"/>
                <a:cs typeface="Courier New" panose="02070309020205020404" pitchFamily="49" charset="0"/>
              </a:rPr>
              <a:t>)</a:t>
            </a:r>
            <a:r>
              <a:rPr lang="en-US" dirty="0"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 was </a:t>
            </a:r>
            <a:r>
              <a:rPr lang="en-US" i="1" dirty="0">
                <a:solidFill>
                  <a:srgbClr val="008000"/>
                </a:solidFill>
                <a:ea typeface="ＭＳ Ｐゴシック" pitchFamily="34" charset="-128"/>
              </a:rPr>
              <a:t>much faster than </a:t>
            </a:r>
            <a:r>
              <a:rPr lang="en-US" b="1" dirty="0">
                <a:latin typeface="Courier New" panose="02070309020205020404" pitchFamily="49" charset="0"/>
                <a:ea typeface="ＭＳ Ｐゴシック" pitchFamily="34" charset="-128"/>
                <a:cs typeface="Courier New" panose="02070309020205020404" pitchFamily="49" charset="0"/>
              </a:rPr>
              <a:t>sum(range(n))</a:t>
            </a:r>
            <a:r>
              <a:rPr lang="en-US" i="1" dirty="0">
                <a:solidFill>
                  <a:srgbClr val="008000"/>
                </a:solidFill>
                <a:ea typeface="ＭＳ Ｐゴシック" pitchFamily="34" charset="-128"/>
              </a:rPr>
              <a:t>for large n</a:t>
            </a:r>
          </a:p>
          <a:p>
            <a:pPr marL="0" indent="0" eaLnBrk="1" hangingPunct="1">
              <a:lnSpc>
                <a:spcPct val="90000"/>
              </a:lnSpc>
              <a:buNone/>
            </a:pPr>
            <a:endParaRPr lang="en-US" i="1" dirty="0">
              <a:solidFill>
                <a:srgbClr val="008000"/>
              </a:solidFill>
              <a:ea typeface="ＭＳ Ｐゴシック" pitchFamily="34" charset="-128"/>
            </a:endParaRPr>
          </a:p>
          <a:p>
            <a:pPr eaLnBrk="1" hangingPunct="1">
              <a:lnSpc>
                <a:spcPct val="90000"/>
              </a:lnSpc>
            </a:pPr>
            <a:r>
              <a:rPr lang="en-US" dirty="0">
                <a:ea typeface="ＭＳ Ｐゴシック" pitchFamily="34" charset="-128"/>
              </a:rPr>
              <a:t>Similarly, </a:t>
            </a: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b="1" kern="0" dirty="0">
                <a:latin typeface="Courier New" pitchFamily="49" charset="0"/>
              </a:rPr>
              <a:t>&gt;&gt;&gt; sum(x for x in </a:t>
            </a:r>
            <a:r>
              <a:rPr lang="en-US" b="1" kern="0" dirty="0" err="1">
                <a:latin typeface="Courier New" pitchFamily="49" charset="0"/>
              </a:rPr>
              <a:t>xrange</a:t>
            </a:r>
            <a:r>
              <a:rPr lang="en-US" b="1" kern="0" dirty="0">
                <a:latin typeface="Courier New" pitchFamily="49" charset="0"/>
              </a:rPr>
              <a:t>(10**8) if x%5==0)</a:t>
            </a: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b="1" kern="0" dirty="0">
                <a:latin typeface="Courier New" pitchFamily="49" charset="0"/>
              </a:rPr>
              <a:t>999999950000000L</a:t>
            </a: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b="1" dirty="0">
                <a:solidFill>
                  <a:schemeClr val="accent2"/>
                </a:solidFill>
                <a:ea typeface="ＭＳ Ｐゴシック" pitchFamily="34" charset="-128"/>
              </a:rPr>
              <a:t>which uses a </a:t>
            </a:r>
            <a:r>
              <a:rPr lang="en-US" b="1" i="1" dirty="0">
                <a:solidFill>
                  <a:schemeClr val="accent2"/>
                </a:solidFill>
                <a:ea typeface="ＭＳ Ｐゴシック" pitchFamily="34" charset="-128"/>
              </a:rPr>
              <a:t>generator comprehension </a:t>
            </a:r>
            <a:r>
              <a:rPr lang="en-US" b="1" dirty="0">
                <a:solidFill>
                  <a:schemeClr val="accent2"/>
                </a:solidFill>
                <a:ea typeface="ＭＳ Ｐゴシック" pitchFamily="34" charset="-128"/>
              </a:rPr>
              <a:t>is much faster than</a:t>
            </a:r>
          </a:p>
          <a:p>
            <a:pPr marL="0" indent="0" algn="ctr" eaLnBrk="1" hangingPunct="1">
              <a:lnSpc>
                <a:spcPct val="90000"/>
              </a:lnSpc>
              <a:buNone/>
            </a:pPr>
            <a:endParaRPr lang="en-US" b="1" dirty="0">
              <a:ea typeface="ＭＳ Ｐゴシック" pitchFamily="34" charset="-128"/>
            </a:endParaRP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b="1" kern="0" dirty="0">
                <a:latin typeface="Courier New" pitchFamily="49" charset="0"/>
              </a:rPr>
              <a:t>&gt;&gt;&gt; sum([x for x in </a:t>
            </a:r>
            <a:r>
              <a:rPr lang="en-US" b="1" kern="0" dirty="0" err="1">
                <a:latin typeface="Courier New" pitchFamily="49" charset="0"/>
              </a:rPr>
              <a:t>xrange</a:t>
            </a:r>
            <a:r>
              <a:rPr lang="en-US" b="1" kern="0" dirty="0">
                <a:latin typeface="Courier New" pitchFamily="49" charset="0"/>
              </a:rPr>
              <a:t>(10**8) if x%5==0])</a:t>
            </a: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b="1" kern="0" dirty="0">
                <a:latin typeface="Courier New" pitchFamily="49" charset="0"/>
              </a:rPr>
              <a:t>999999950000000L</a:t>
            </a: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b="1" dirty="0">
                <a:solidFill>
                  <a:schemeClr val="accent2"/>
                </a:solidFill>
                <a:ea typeface="ＭＳ Ｐゴシック" pitchFamily="34" charset="-128"/>
              </a:rPr>
              <a:t>which creates the entire list before computing the sum</a:t>
            </a:r>
          </a:p>
          <a:p>
            <a:pPr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10000"/>
              <a:buNone/>
            </a:pPr>
            <a:endParaRPr lang="en-US" sz="2400" b="1" dirty="0">
              <a:solidFill>
                <a:srgbClr val="660066"/>
              </a:solidFill>
              <a:latin typeface="Courier New" pitchFamily="49" charset="0"/>
            </a:endParaRPr>
          </a:p>
          <a:p>
            <a:pPr lvl="0"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10000"/>
              <a:buNone/>
            </a:pPr>
            <a:endParaRPr lang="en-US" sz="2400" b="1" i="1" dirty="0">
              <a:solidFill>
                <a:srgbClr val="C00000"/>
              </a:solidFill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536225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"/>
          <p:cNvSpPr txBox="1">
            <a:spLocks noGrp="1"/>
          </p:cNvSpPr>
          <p:nvPr>
            <p:ph type="body" idx="2"/>
          </p:nvPr>
        </p:nvSpPr>
        <p:spPr>
          <a:xfrm>
            <a:off x="961519" y="2663095"/>
            <a:ext cx="5465099" cy="15318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>
              <a:spcBef>
                <a:spcPts val="0"/>
              </a:spcBef>
              <a:buClr>
                <a:schemeClr val="accent1"/>
              </a:buClr>
            </a:pPr>
            <a:r>
              <a:rPr lang="en-US" sz="4400" dirty="0"/>
              <a:t>Imports</a:t>
            </a:r>
            <a:endParaRPr sz="3400" b="1" dirty="0">
              <a:solidFill>
                <a:srgbClr val="37066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5" name="Google Shape;65;p2"/>
          <p:cNvSpPr txBox="1"/>
          <p:nvPr/>
        </p:nvSpPr>
        <p:spPr>
          <a:xfrm>
            <a:off x="10949275" y="6478075"/>
            <a:ext cx="2259300" cy="13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CIS </a:t>
            </a:r>
            <a:r>
              <a:rPr lang="en-US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521</a:t>
            </a:r>
            <a:r>
              <a:rPr lang="en-US" sz="1400" b="0" i="0" u="none" strike="noStrike" cap="none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  |  25</a:t>
            </a:r>
            <a:endParaRPr sz="1400" b="0" i="0" u="none" strike="noStrike" cap="none" dirty="0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pic>
        <p:nvPicPr>
          <p:cNvPr id="66" name="Google Shape;66;p2"/>
          <p:cNvPicPr preferRelativeResize="0"/>
          <p:nvPr/>
        </p:nvPicPr>
        <p:blipFill rotWithShape="1">
          <a:blip r:embed="rId3">
            <a:alphaModFix/>
          </a:blip>
          <a:srcRect l="46493" t="230" r="43071" b="-230"/>
          <a:stretch/>
        </p:blipFill>
        <p:spPr>
          <a:xfrm>
            <a:off x="11603925" y="0"/>
            <a:ext cx="590700" cy="377295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2"/>
          <p:cNvSpPr/>
          <p:nvPr/>
        </p:nvSpPr>
        <p:spPr>
          <a:xfrm>
            <a:off x="11603919" y="3696759"/>
            <a:ext cx="590700" cy="202800"/>
          </a:xfrm>
          <a:prstGeom prst="rect">
            <a:avLst/>
          </a:prstGeom>
          <a:solidFill>
            <a:srgbClr val="37066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996F1A-2AD6-409E-B86E-3E2BD2B83A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6681" y="3743726"/>
            <a:ext cx="1499558" cy="204747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96B573E-B894-45BA-B079-A3BF483B43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18689" y="3428999"/>
            <a:ext cx="3441700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4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92b3bf485b_0_0"/>
          <p:cNvSpPr txBox="1"/>
          <p:nvPr/>
        </p:nvSpPr>
        <p:spPr>
          <a:xfrm>
            <a:off x="10949275" y="6478075"/>
            <a:ext cx="2259300" cy="13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CIS 521  |  </a:t>
            </a:r>
            <a:r>
              <a:rPr lang="en-US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26</a:t>
            </a:r>
            <a:endParaRPr sz="1400" b="0" i="0" u="none" strike="noStrike" cap="none" dirty="0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82" name="Google Shape;82;g92b3bf485b_0_0"/>
          <p:cNvSpPr txBox="1">
            <a:spLocks noGrp="1"/>
          </p:cNvSpPr>
          <p:nvPr>
            <p:ph type="body" idx="2"/>
          </p:nvPr>
        </p:nvSpPr>
        <p:spPr>
          <a:xfrm>
            <a:off x="399672" y="486177"/>
            <a:ext cx="12362513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3400" dirty="0">
                <a:ea typeface="ＭＳ Ｐゴシック" pitchFamily="34" charset="-128"/>
              </a:rPr>
              <a:t>Import Modules and Files</a:t>
            </a:r>
            <a:endParaRPr lang="en-US" sz="3400" kern="0" dirty="0"/>
          </a:p>
        </p:txBody>
      </p:sp>
      <p:pic>
        <p:nvPicPr>
          <p:cNvPr id="86" name="Google Shape;86;g92b3bf485b_0_0"/>
          <p:cNvPicPr preferRelativeResize="0"/>
          <p:nvPr/>
        </p:nvPicPr>
        <p:blipFill rotWithShape="1">
          <a:blip r:embed="rId3">
            <a:alphaModFix/>
          </a:blip>
          <a:srcRect l="46493" t="230" r="43071" b="-230"/>
          <a:stretch/>
        </p:blipFill>
        <p:spPr>
          <a:xfrm>
            <a:off x="11603925" y="0"/>
            <a:ext cx="590700" cy="377295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g92b3bf485b_0_0"/>
          <p:cNvSpPr/>
          <p:nvPr/>
        </p:nvSpPr>
        <p:spPr>
          <a:xfrm>
            <a:off x="11603919" y="3696759"/>
            <a:ext cx="590700" cy="202800"/>
          </a:xfrm>
          <a:prstGeom prst="rect">
            <a:avLst/>
          </a:prstGeom>
          <a:solidFill>
            <a:srgbClr val="37066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1C082B-30D9-FF4E-AEB3-A2345B53FA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9818" y="1028728"/>
            <a:ext cx="10549603" cy="5829272"/>
          </a:xfrm>
        </p:spPr>
        <p:txBody>
          <a:bodyPr>
            <a:normAutofit fontScale="92500" lnSpcReduction="20000"/>
          </a:bodyPr>
          <a:lstStyle/>
          <a:p>
            <a:pPr marL="0" indent="0" eaLnBrk="1" hangingPunct="1">
              <a:lnSpc>
                <a:spcPct val="90000"/>
              </a:lnSpc>
              <a:buNone/>
            </a:pP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&gt;&gt;&gt; </a:t>
            </a:r>
            <a:r>
              <a:rPr lang="en-US" sz="2000" b="1" dirty="0">
                <a:solidFill>
                  <a:srgbClr val="C00000"/>
                </a:solidFill>
                <a:latin typeface="Courier New" charset="0"/>
                <a:ea typeface="Courier New" charset="0"/>
                <a:cs typeface="Courier New" charset="0"/>
              </a:rPr>
              <a:t>import math </a:t>
            </a: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&gt;&gt;&gt; </a:t>
            </a:r>
            <a:r>
              <a:rPr lang="en-US" sz="2000" b="1" dirty="0" err="1">
                <a:solidFill>
                  <a:srgbClr val="C00000"/>
                </a:solidFill>
                <a:latin typeface="Courier New" charset="0"/>
                <a:ea typeface="Courier New" charset="0"/>
                <a:cs typeface="Courier New" charset="0"/>
              </a:rPr>
              <a:t>math.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sqrt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(9) </a:t>
            </a: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sz="2000" b="1" dirty="0">
                <a:solidFill>
                  <a:schemeClr val="accent2"/>
                </a:solidFill>
                <a:latin typeface="Courier New" charset="0"/>
                <a:ea typeface="Courier New" charset="0"/>
                <a:cs typeface="Courier New" charset="0"/>
              </a:rPr>
              <a:t>3.0</a:t>
            </a:r>
            <a:endParaRPr lang="en-US" sz="900" b="1" dirty="0">
              <a:latin typeface="Courier New" charset="0"/>
              <a:ea typeface="Courier New" charset="0"/>
              <a:cs typeface="Courier New" charset="0"/>
            </a:endParaRPr>
          </a:p>
          <a:p>
            <a:pPr marL="0" indent="0" eaLnBrk="1" hangingPunct="1">
              <a:lnSpc>
                <a:spcPct val="90000"/>
              </a:lnSpc>
              <a:buNone/>
            </a:pPr>
            <a:endParaRPr lang="en-US" sz="2000" b="1" dirty="0">
              <a:latin typeface="Arial" panose="020B0604020202020204" pitchFamily="34" charset="0"/>
              <a:ea typeface="Courier New" charset="0"/>
              <a:cs typeface="Arial" panose="020B0604020202020204" pitchFamily="34" charset="0"/>
            </a:endParaRP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sz="2000" b="1" dirty="0">
                <a:latin typeface="Arial" panose="020B0604020202020204" pitchFamily="34" charset="0"/>
                <a:ea typeface="Courier New" charset="0"/>
                <a:cs typeface="Arial" panose="020B0604020202020204" pitchFamily="34" charset="0"/>
              </a:rPr>
              <a:t># Not as good to do this:</a:t>
            </a: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&gt;&gt;&gt; </a:t>
            </a:r>
            <a:r>
              <a:rPr lang="en-US" sz="2000" b="1" dirty="0">
                <a:solidFill>
                  <a:srgbClr val="C00000"/>
                </a:solidFill>
                <a:latin typeface="Courier New" charset="0"/>
                <a:ea typeface="Courier New" charset="0"/>
                <a:cs typeface="Courier New" charset="0"/>
              </a:rPr>
              <a:t>from math import *</a:t>
            </a: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&gt;&gt;&gt; sqrt(9)	# unclear where function defined</a:t>
            </a:r>
          </a:p>
          <a:p>
            <a:pPr marL="0" indent="0" eaLnBrk="1" hangingPunct="1">
              <a:lnSpc>
                <a:spcPct val="90000"/>
              </a:lnSpc>
              <a:buNone/>
            </a:pPr>
            <a:endParaRPr lang="en-US" sz="2000" b="1" dirty="0">
              <a:latin typeface="Courier New" charset="0"/>
              <a:ea typeface="Courier New" charset="0"/>
              <a:cs typeface="Courier New" charset="0"/>
            </a:endParaRP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&gt;&gt;&gt; </a:t>
            </a:r>
            <a:r>
              <a:rPr lang="en-US" sz="2000" b="1" dirty="0">
                <a:solidFill>
                  <a:srgbClr val="C00000"/>
                </a:solidFill>
                <a:latin typeface="Courier New" charset="0"/>
                <a:ea typeface="Courier New" charset="0"/>
                <a:cs typeface="Courier New" charset="0"/>
              </a:rPr>
              <a:t>import queue as Q</a:t>
            </a: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&gt;&gt;&gt; </a:t>
            </a:r>
            <a:r>
              <a:rPr lang="en-US" sz="2000" b="1" dirty="0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q =</a:t>
            </a:r>
            <a:r>
              <a:rPr lang="en-US" sz="2000" b="1" dirty="0">
                <a:solidFill>
                  <a:srgbClr val="C00000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000" b="1" dirty="0" err="1">
                <a:solidFill>
                  <a:srgbClr val="C00000"/>
                </a:solidFill>
                <a:latin typeface="Courier New" charset="0"/>
                <a:ea typeface="Courier New" charset="0"/>
                <a:cs typeface="Courier New" charset="0"/>
              </a:rPr>
              <a:t>Q.PriorityQueue</a:t>
            </a:r>
            <a:r>
              <a:rPr lang="en-US" sz="2000" b="1" dirty="0">
                <a:solidFill>
                  <a:srgbClr val="C00000"/>
                </a:solidFill>
                <a:latin typeface="Courier New" charset="0"/>
                <a:ea typeface="Courier New" charset="0"/>
                <a:cs typeface="Courier New" charset="0"/>
              </a:rPr>
              <a:t>()</a:t>
            </a: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&gt;&gt;&gt; 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q.put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(10)</a:t>
            </a: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&gt;&gt;&gt; 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q.put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(1)</a:t>
            </a: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&gt;&gt;&gt; 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q.put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(5)</a:t>
            </a: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&gt;&gt;&gt; while not 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q.empty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():</a:t>
            </a: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	print 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q.get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(),</a:t>
            </a: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sz="2000" b="1" dirty="0">
                <a:solidFill>
                  <a:schemeClr val="accent2"/>
                </a:solidFill>
                <a:latin typeface="Courier New" charset="0"/>
                <a:ea typeface="Courier New" charset="0"/>
                <a:cs typeface="Courier New" charset="0"/>
              </a:rPr>
              <a:t>1, 5, 10</a:t>
            </a:r>
            <a:endParaRPr lang="en-US" sz="900" b="1" dirty="0">
              <a:latin typeface="Courier New" charset="0"/>
              <a:ea typeface="Courier New" charset="0"/>
              <a:cs typeface="Courier New" charset="0"/>
            </a:endParaRPr>
          </a:p>
          <a:p>
            <a:pPr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10000"/>
              <a:buNone/>
            </a:pPr>
            <a:endParaRPr lang="en-US" sz="2400" b="1" dirty="0">
              <a:solidFill>
                <a:srgbClr val="660066"/>
              </a:solidFill>
              <a:latin typeface="Courier New" pitchFamily="49" charset="0"/>
            </a:endParaRPr>
          </a:p>
          <a:p>
            <a:pPr lvl="0"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10000"/>
              <a:buNone/>
            </a:pPr>
            <a:endParaRPr lang="en-US" sz="2400" b="1" i="1" dirty="0">
              <a:solidFill>
                <a:srgbClr val="C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2" name="Google Shape;75;g92b3bf485b_0_0">
            <a:extLst>
              <a:ext uri="{FF2B5EF4-FFF2-40B4-BE49-F238E27FC236}">
                <a16:creationId xmlns:a16="http://schemas.microsoft.com/office/drawing/2014/main" id="{C38B9894-8B33-46DC-8619-B4577738AC0D}"/>
              </a:ext>
            </a:extLst>
          </p:cNvPr>
          <p:cNvSpPr/>
          <p:nvPr/>
        </p:nvSpPr>
        <p:spPr>
          <a:xfrm>
            <a:off x="5345834" y="3842431"/>
            <a:ext cx="4003891" cy="971400"/>
          </a:xfrm>
          <a:prstGeom prst="wedgeRoundRectCallout">
            <a:avLst>
              <a:gd name="adj1" fmla="val -78882"/>
              <a:gd name="adj2" fmla="val -6354"/>
              <a:gd name="adj3" fmla="val 0"/>
            </a:avLst>
          </a:prstGeom>
          <a:solidFill>
            <a:srgbClr val="FFAE2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-US" sz="2500" b="1" i="0" u="none" strike="noStrike" cap="none" dirty="0">
                <a:latin typeface="Open Sans"/>
                <a:ea typeface="Open Sans"/>
                <a:cs typeface="Open Sans"/>
                <a:sym typeface="Open Sans"/>
              </a:rPr>
              <a:t>Hint: Super useful for </a:t>
            </a:r>
            <a:br>
              <a:rPr lang="en-US" sz="2500" b="1" i="0" u="none" strike="noStrike" cap="none" dirty="0"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500" b="1" i="0" u="none" strike="noStrike" cap="none" dirty="0">
                <a:latin typeface="Open Sans"/>
                <a:ea typeface="Open Sans"/>
                <a:cs typeface="Open Sans"/>
                <a:sym typeface="Open Sans"/>
              </a:rPr>
              <a:t>search algorithms</a:t>
            </a:r>
          </a:p>
        </p:txBody>
      </p:sp>
    </p:spTree>
    <p:extLst>
      <p:ext uri="{BB962C8B-B14F-4D97-AF65-F5344CB8AC3E}">
        <p14:creationId xmlns:p14="http://schemas.microsoft.com/office/powerpoint/2010/main" val="18433703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92b3bf485b_0_0"/>
          <p:cNvSpPr txBox="1"/>
          <p:nvPr/>
        </p:nvSpPr>
        <p:spPr>
          <a:xfrm>
            <a:off x="10949275" y="6478075"/>
            <a:ext cx="2259300" cy="13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CIS 521  |  </a:t>
            </a:r>
            <a:r>
              <a:rPr lang="en-US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27</a:t>
            </a:r>
            <a:endParaRPr sz="1400" b="0" i="0" u="none" strike="noStrike" cap="none" dirty="0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82" name="Google Shape;82;g92b3bf485b_0_0"/>
          <p:cNvSpPr txBox="1">
            <a:spLocks noGrp="1"/>
          </p:cNvSpPr>
          <p:nvPr>
            <p:ph type="body" idx="2"/>
          </p:nvPr>
        </p:nvSpPr>
        <p:spPr>
          <a:xfrm>
            <a:off x="399672" y="486177"/>
            <a:ext cx="12362513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3400" dirty="0">
                <a:ea typeface="ＭＳ Ｐゴシック" pitchFamily="34" charset="-128"/>
              </a:rPr>
              <a:t>Import Modules and Files</a:t>
            </a:r>
            <a:endParaRPr lang="en-US" sz="3400" kern="0" dirty="0"/>
          </a:p>
        </p:txBody>
      </p:sp>
      <p:pic>
        <p:nvPicPr>
          <p:cNvPr id="86" name="Google Shape;86;g92b3bf485b_0_0"/>
          <p:cNvPicPr preferRelativeResize="0"/>
          <p:nvPr/>
        </p:nvPicPr>
        <p:blipFill rotWithShape="1">
          <a:blip r:embed="rId3">
            <a:alphaModFix/>
          </a:blip>
          <a:srcRect l="46493" t="230" r="43071" b="-230"/>
          <a:stretch/>
        </p:blipFill>
        <p:spPr>
          <a:xfrm>
            <a:off x="11603925" y="0"/>
            <a:ext cx="590700" cy="377295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g92b3bf485b_0_0"/>
          <p:cNvSpPr/>
          <p:nvPr/>
        </p:nvSpPr>
        <p:spPr>
          <a:xfrm>
            <a:off x="11603919" y="3696759"/>
            <a:ext cx="590700" cy="202800"/>
          </a:xfrm>
          <a:prstGeom prst="rect">
            <a:avLst/>
          </a:prstGeom>
          <a:solidFill>
            <a:srgbClr val="37066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1C082B-30D9-FF4E-AEB3-A2345B53FA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9818" y="945508"/>
            <a:ext cx="10549603" cy="5829272"/>
          </a:xfrm>
        </p:spPr>
        <p:txBody>
          <a:bodyPr>
            <a:normAutofit lnSpcReduction="10000"/>
          </a:bodyPr>
          <a:lstStyle/>
          <a:p>
            <a:pPr marL="0" indent="0" eaLnBrk="1" hangingPunct="1">
              <a:lnSpc>
                <a:spcPct val="90000"/>
              </a:lnSpc>
              <a:buNone/>
            </a:pPr>
            <a:r>
              <a:rPr lang="en-US" sz="2200" dirty="0">
                <a:latin typeface="Arial" panose="020B0604020202020204" pitchFamily="34" charset="0"/>
                <a:ea typeface="Courier New" charset="0"/>
                <a:cs typeface="Arial" panose="020B0604020202020204" pitchFamily="34" charset="0"/>
              </a:rPr>
              <a:t># homework1.py</a:t>
            </a: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sz="2200" b="1" dirty="0">
                <a:latin typeface="Courier New" charset="0"/>
                <a:ea typeface="Courier New" charset="0"/>
                <a:cs typeface="Courier New" charset="0"/>
              </a:rPr>
              <a:t>def concatenate(seqs):</a:t>
            </a: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sz="2200" b="1" dirty="0">
                <a:latin typeface="Courier New" charset="0"/>
                <a:ea typeface="Courier New" charset="0"/>
                <a:cs typeface="Courier New" charset="0"/>
              </a:rPr>
              <a:t>    return [seq for seq in seqs] # This is wrong</a:t>
            </a:r>
          </a:p>
          <a:p>
            <a:pPr marL="0" indent="0" eaLnBrk="1" hangingPunct="1">
              <a:lnSpc>
                <a:spcPct val="90000"/>
              </a:lnSpc>
              <a:buNone/>
            </a:pPr>
            <a:endParaRPr lang="en-US" sz="2200" dirty="0">
              <a:latin typeface="Courier New" charset="0"/>
              <a:ea typeface="Courier New" charset="0"/>
              <a:cs typeface="Courier New" charset="0"/>
            </a:endParaRP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sz="2200" dirty="0">
                <a:latin typeface="Arial" panose="020B0604020202020204" pitchFamily="34" charset="0"/>
                <a:ea typeface="Courier New" charset="0"/>
                <a:cs typeface="Arial" panose="020B0604020202020204" pitchFamily="34" charset="0"/>
              </a:rPr>
              <a:t># run python interactive interpreter (REPL) in directory of homework1.py</a:t>
            </a: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sz="2200" dirty="0">
                <a:latin typeface="Courier New" charset="0"/>
                <a:ea typeface="Courier New" charset="0"/>
                <a:cs typeface="Courier New" charset="0"/>
              </a:rPr>
              <a:t>&gt;&gt;&gt; import homework1</a:t>
            </a: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sz="2200" b="1" dirty="0">
                <a:latin typeface="Courier New" charset="0"/>
                <a:ea typeface="Courier New" charset="0"/>
                <a:cs typeface="Courier New" charset="0"/>
              </a:rPr>
              <a:t>&gt;&gt;&gt; assert homework1.concatenate</a:t>
            </a:r>
            <a:r>
              <a:rPr lang="sk-SK" sz="2200" b="1" dirty="0">
                <a:latin typeface="Courier New" charset="0"/>
                <a:ea typeface="Courier New" charset="0"/>
                <a:cs typeface="Courier New" charset="0"/>
              </a:rPr>
              <a:t>([[1, 2], [3, 4]]) == \</a:t>
            </a: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sk-SK" sz="2200" b="1" dirty="0">
                <a:latin typeface="Courier New" charset="0"/>
                <a:ea typeface="Courier New" charset="0"/>
                <a:cs typeface="Courier New" charset="0"/>
              </a:rPr>
              <a:t>        [1, 2, 3,</a:t>
            </a:r>
            <a:r>
              <a:rPr lang="en-US" sz="2200" b="1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sk-SK" sz="2200" b="1" dirty="0">
                <a:latin typeface="Courier New" charset="0"/>
                <a:ea typeface="Courier New" charset="0"/>
                <a:cs typeface="Courier New" charset="0"/>
              </a:rPr>
              <a:t>4]</a:t>
            </a:r>
          </a:p>
          <a:p>
            <a:pPr marL="0" indent="0">
              <a:buNone/>
            </a:pPr>
            <a:r>
              <a:rPr lang="en-US" sz="2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Traceback (most recent call last):</a:t>
            </a:r>
          </a:p>
          <a:p>
            <a:pPr marL="0" indent="0">
              <a:buNone/>
            </a:pPr>
            <a:r>
              <a:rPr lang="en-US" sz="2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File "&lt;stdin&gt;", line 1, in &lt;module&gt;</a:t>
            </a:r>
          </a:p>
          <a:p>
            <a:pPr marL="0" indent="0">
              <a:buNone/>
            </a:pPr>
            <a:r>
              <a:rPr lang="en-US" sz="2200" b="1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AssertionError</a:t>
            </a:r>
            <a:endParaRPr lang="en-US" sz="2200" b="1" dirty="0">
              <a:solidFill>
                <a:schemeClr val="accent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 eaLnBrk="1" hangingPunct="1">
              <a:lnSpc>
                <a:spcPct val="90000"/>
              </a:lnSpc>
              <a:buNone/>
            </a:pPr>
            <a:endParaRPr lang="en-US" sz="2200" b="1" dirty="0">
              <a:solidFill>
                <a:schemeClr val="accent2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sz="2200" b="1" dirty="0">
                <a:latin typeface="Courier New" charset="0"/>
                <a:ea typeface="Courier New" charset="0"/>
                <a:cs typeface="Courier New" charset="0"/>
              </a:rPr>
              <a:t>&gt;&gt;&gt; </a:t>
            </a:r>
            <a:r>
              <a:rPr lang="en-US" sz="2200" b="1" dirty="0">
                <a:solidFill>
                  <a:srgbClr val="C00000"/>
                </a:solidFill>
                <a:latin typeface="Courier New" charset="0"/>
                <a:ea typeface="Courier New" charset="0"/>
                <a:cs typeface="Courier New" charset="0"/>
              </a:rPr>
              <a:t>import </a:t>
            </a:r>
            <a:r>
              <a:rPr lang="en-US" sz="2200" b="1" dirty="0" err="1">
                <a:solidFill>
                  <a:srgbClr val="C00000"/>
                </a:solidFill>
                <a:latin typeface="Courier New" charset="0"/>
                <a:ea typeface="Courier New" charset="0"/>
                <a:cs typeface="Courier New" charset="0"/>
              </a:rPr>
              <a:t>importlib</a:t>
            </a:r>
            <a:r>
              <a:rPr lang="en-US" sz="2200" b="1" dirty="0">
                <a:solidFill>
                  <a:srgbClr val="C00000"/>
                </a:solidFill>
                <a:latin typeface="Courier New" charset="0"/>
                <a:ea typeface="Courier New" charset="0"/>
                <a:cs typeface="Courier New" charset="0"/>
              </a:rPr>
              <a:t>		</a:t>
            </a:r>
            <a:r>
              <a:rPr lang="en-US" sz="2200" b="1" dirty="0">
                <a:latin typeface="Courier New" charset="0"/>
                <a:ea typeface="Courier New" charset="0"/>
                <a:cs typeface="Courier New" charset="0"/>
              </a:rPr>
              <a:t>#after fixing homework1</a:t>
            </a:r>
            <a:endParaRPr lang="en-US" sz="2200" b="1" dirty="0">
              <a:solidFill>
                <a:schemeClr val="accent2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sz="2200" b="1" dirty="0">
                <a:latin typeface="Courier New" charset="0"/>
                <a:ea typeface="Courier New" charset="0"/>
                <a:cs typeface="Courier New" charset="0"/>
              </a:rPr>
              <a:t>&gt;&gt;&gt; </a:t>
            </a:r>
            <a:r>
              <a:rPr lang="en-US" sz="2200" b="1" dirty="0" err="1">
                <a:solidFill>
                  <a:srgbClr val="C00000"/>
                </a:solidFill>
                <a:latin typeface="Courier New" charset="0"/>
                <a:ea typeface="Courier New" charset="0"/>
                <a:cs typeface="Courier New" charset="0"/>
              </a:rPr>
              <a:t>importlib</a:t>
            </a:r>
            <a:r>
              <a:rPr lang="en-US" sz="2200" b="1" dirty="0" err="1">
                <a:latin typeface="Courier New" charset="0"/>
                <a:ea typeface="Courier New" charset="0"/>
                <a:cs typeface="Courier New" charset="0"/>
              </a:rPr>
              <a:t>.</a:t>
            </a:r>
            <a:r>
              <a:rPr lang="en-US" sz="2200" b="1" dirty="0" err="1">
                <a:solidFill>
                  <a:srgbClr val="C00000"/>
                </a:solidFill>
                <a:latin typeface="Courier New" charset="0"/>
                <a:ea typeface="Courier New" charset="0"/>
                <a:cs typeface="Courier New" charset="0"/>
              </a:rPr>
              <a:t>reload</a:t>
            </a:r>
            <a:r>
              <a:rPr lang="en-US" sz="2200" b="1" dirty="0">
                <a:latin typeface="Courier New" charset="0"/>
                <a:ea typeface="Courier New" charset="0"/>
                <a:cs typeface="Courier New" charset="0"/>
              </a:rPr>
              <a:t>(homework1)</a:t>
            </a:r>
          </a:p>
          <a:p>
            <a:pPr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10000"/>
              <a:buNone/>
            </a:pPr>
            <a:endParaRPr lang="en-US" sz="2400" dirty="0">
              <a:solidFill>
                <a:srgbClr val="660066"/>
              </a:solidFill>
              <a:latin typeface="Courier New" pitchFamily="49" charset="0"/>
            </a:endParaRPr>
          </a:p>
          <a:p>
            <a:pPr lvl="0"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10000"/>
              <a:buNone/>
            </a:pPr>
            <a:endParaRPr lang="en-US" sz="2400" b="1" i="1" dirty="0">
              <a:solidFill>
                <a:srgbClr val="C00000"/>
              </a:solidFill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74103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"/>
          <p:cNvSpPr txBox="1">
            <a:spLocks noGrp="1"/>
          </p:cNvSpPr>
          <p:nvPr>
            <p:ph type="body" idx="2"/>
          </p:nvPr>
        </p:nvSpPr>
        <p:spPr>
          <a:xfrm>
            <a:off x="961519" y="2663095"/>
            <a:ext cx="5465099" cy="15318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>
              <a:spcBef>
                <a:spcPts val="0"/>
              </a:spcBef>
              <a:buClr>
                <a:schemeClr val="accent1"/>
              </a:buClr>
            </a:pPr>
            <a:r>
              <a:rPr lang="en-US" sz="4800" dirty="0"/>
              <a:t>Functions</a:t>
            </a:r>
            <a:endParaRPr sz="3400" b="1" dirty="0">
              <a:solidFill>
                <a:srgbClr val="37066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5" name="Google Shape;65;p2"/>
          <p:cNvSpPr txBox="1"/>
          <p:nvPr/>
        </p:nvSpPr>
        <p:spPr>
          <a:xfrm>
            <a:off x="10949275" y="6478075"/>
            <a:ext cx="2259300" cy="13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CIS </a:t>
            </a:r>
            <a:r>
              <a:rPr lang="en-US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521</a:t>
            </a:r>
            <a:r>
              <a:rPr lang="en-US" sz="1400" b="0" i="0" u="none" strike="noStrike" cap="none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  |  28</a:t>
            </a:r>
            <a:endParaRPr sz="1400" b="0" i="0" u="none" strike="noStrike" cap="none" dirty="0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pic>
        <p:nvPicPr>
          <p:cNvPr id="66" name="Google Shape;66;p2"/>
          <p:cNvPicPr preferRelativeResize="0"/>
          <p:nvPr/>
        </p:nvPicPr>
        <p:blipFill rotWithShape="1">
          <a:blip r:embed="rId3">
            <a:alphaModFix/>
          </a:blip>
          <a:srcRect l="46493" t="230" r="43071" b="-230"/>
          <a:stretch/>
        </p:blipFill>
        <p:spPr>
          <a:xfrm>
            <a:off x="11603925" y="0"/>
            <a:ext cx="590700" cy="377295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2"/>
          <p:cNvSpPr/>
          <p:nvPr/>
        </p:nvSpPr>
        <p:spPr>
          <a:xfrm>
            <a:off x="11603919" y="3696759"/>
            <a:ext cx="590700" cy="202800"/>
          </a:xfrm>
          <a:prstGeom prst="rect">
            <a:avLst/>
          </a:prstGeom>
          <a:solidFill>
            <a:srgbClr val="37066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Picture 4" descr="j0133165">
            <a:extLst>
              <a:ext uri="{FF2B5EF4-FFF2-40B4-BE49-F238E27FC236}">
                <a16:creationId xmlns:a16="http://schemas.microsoft.com/office/drawing/2014/main" id="{A0D7E127-9F88-44BE-B158-0A686D0B52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3124200"/>
            <a:ext cx="4672013" cy="284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25A1EA1-FF57-40FD-B77A-E0345D666C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3006" y="2842632"/>
            <a:ext cx="1371600" cy="905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4084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92b3bf485b_0_0"/>
          <p:cNvSpPr txBox="1"/>
          <p:nvPr/>
        </p:nvSpPr>
        <p:spPr>
          <a:xfrm>
            <a:off x="10949275" y="6478075"/>
            <a:ext cx="2259300" cy="13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CIS 521  |  </a:t>
            </a:r>
            <a:r>
              <a:rPr lang="en-US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29</a:t>
            </a:r>
            <a:endParaRPr sz="1400" b="0" i="0" u="none" strike="noStrike" cap="none" dirty="0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82" name="Google Shape;82;g92b3bf485b_0_0"/>
          <p:cNvSpPr txBox="1">
            <a:spLocks noGrp="1"/>
          </p:cNvSpPr>
          <p:nvPr>
            <p:ph type="body" idx="2"/>
          </p:nvPr>
        </p:nvSpPr>
        <p:spPr>
          <a:xfrm>
            <a:off x="399672" y="486177"/>
            <a:ext cx="12362513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3400" dirty="0"/>
              <a:t>Defining Functions</a:t>
            </a:r>
            <a:endParaRPr lang="en-US" sz="3400" kern="0" dirty="0"/>
          </a:p>
        </p:txBody>
      </p:sp>
      <p:pic>
        <p:nvPicPr>
          <p:cNvPr id="86" name="Google Shape;86;g92b3bf485b_0_0"/>
          <p:cNvPicPr preferRelativeResize="0"/>
          <p:nvPr/>
        </p:nvPicPr>
        <p:blipFill rotWithShape="1">
          <a:blip r:embed="rId3">
            <a:alphaModFix/>
          </a:blip>
          <a:srcRect l="46493" t="230" r="43071" b="-230"/>
          <a:stretch/>
        </p:blipFill>
        <p:spPr>
          <a:xfrm>
            <a:off x="11603925" y="0"/>
            <a:ext cx="590700" cy="377295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g92b3bf485b_0_0"/>
          <p:cNvSpPr/>
          <p:nvPr/>
        </p:nvSpPr>
        <p:spPr>
          <a:xfrm>
            <a:off x="11603919" y="3696759"/>
            <a:ext cx="590700" cy="202800"/>
          </a:xfrm>
          <a:prstGeom prst="rect">
            <a:avLst/>
          </a:prstGeom>
          <a:solidFill>
            <a:srgbClr val="37066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1C082B-30D9-FF4E-AEB3-A2345B53FA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9818" y="1137177"/>
            <a:ext cx="10549603" cy="5829272"/>
          </a:xfrm>
        </p:spPr>
        <p:txBody>
          <a:bodyPr>
            <a:normAutofit/>
          </a:bodyPr>
          <a:lstStyle/>
          <a:p>
            <a:pPr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10000"/>
              <a:buNone/>
            </a:pPr>
            <a:r>
              <a:rPr lang="en-US" dirty="0">
                <a:latin typeface="Arial" pitchFamily="34" charset="0"/>
              </a:rPr>
              <a:t>Function definition begins with </a:t>
            </a:r>
            <a:r>
              <a:rPr lang="en-US" b="1" dirty="0">
                <a:solidFill>
                  <a:srgbClr val="FF6600"/>
                </a:solidFill>
                <a:latin typeface="Courier New" pitchFamily="49" charset="0"/>
              </a:rPr>
              <a:t>def</a:t>
            </a:r>
            <a:r>
              <a:rPr lang="en-US" dirty="0">
                <a:latin typeface="Arial" panose="020B0604020202020204" pitchFamily="34" charset="0"/>
              </a:rPr>
              <a:t>.</a:t>
            </a:r>
          </a:p>
          <a:p>
            <a:pPr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10000"/>
              <a:buNone/>
            </a:pPr>
            <a:endParaRPr lang="en-US" sz="2400" dirty="0">
              <a:solidFill>
                <a:srgbClr val="660066"/>
              </a:solidFill>
              <a:latin typeface="Courier New" pitchFamily="49" charset="0"/>
            </a:endParaRPr>
          </a:p>
          <a:p>
            <a:pPr lvl="0"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10000"/>
              <a:buNone/>
            </a:pPr>
            <a:endParaRPr lang="en-US" sz="2400" b="1" i="1" dirty="0">
              <a:solidFill>
                <a:srgbClr val="C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2" name="Text Box 12">
            <a:extLst>
              <a:ext uri="{FF2B5EF4-FFF2-40B4-BE49-F238E27FC236}">
                <a16:creationId xmlns:a16="http://schemas.microsoft.com/office/drawing/2014/main" id="{3435206F-4F18-48F2-9F72-52DFBB9ADD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24673" y="1175914"/>
            <a:ext cx="40195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r>
              <a:rPr lang="en-US" sz="2000" dirty="0">
                <a:latin typeface="Arial" pitchFamily="34" charset="0"/>
              </a:rPr>
              <a:t>Function name and its arguments.</a:t>
            </a:r>
            <a:endParaRPr lang="en-US" sz="2000" dirty="0">
              <a:solidFill>
                <a:schemeClr val="hlink"/>
              </a:solidFill>
              <a:latin typeface="Arial" pitchFamily="34" charset="0"/>
            </a:endParaRP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C7F7A66C-66EA-458C-9085-930D730813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6588" y="2209800"/>
            <a:ext cx="6475412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 marL="1143000" lvl="2" indent="-228600">
              <a:spcBef>
                <a:spcPct val="20000"/>
              </a:spcBef>
            </a:pPr>
            <a:r>
              <a:rPr lang="en-US" sz="2000" b="1" dirty="0" err="1">
                <a:solidFill>
                  <a:srgbClr val="FF6600"/>
                </a:solidFill>
                <a:latin typeface="Courier New" pitchFamily="49" charset="0"/>
              </a:rPr>
              <a:t>def</a:t>
            </a:r>
            <a:r>
              <a:rPr lang="en-US" sz="2000" b="1" dirty="0">
                <a:latin typeface="Courier New" pitchFamily="49" charset="0"/>
              </a:rPr>
              <a:t> </a:t>
            </a:r>
            <a:r>
              <a:rPr lang="en-US" sz="2000" b="1" dirty="0" err="1">
                <a:solidFill>
                  <a:srgbClr val="0070C0"/>
                </a:solidFill>
                <a:latin typeface="Courier New" pitchFamily="49" charset="0"/>
              </a:rPr>
              <a:t>get_final_answer</a:t>
            </a:r>
            <a:r>
              <a:rPr lang="en-US" sz="2000" b="1" dirty="0">
                <a:latin typeface="Courier New" pitchFamily="49" charset="0"/>
              </a:rPr>
              <a:t>(filename):</a:t>
            </a:r>
          </a:p>
          <a:p>
            <a:pPr marL="1143000" lvl="2" indent="-228600">
              <a:spcBef>
                <a:spcPct val="20000"/>
              </a:spcBef>
            </a:pPr>
            <a:r>
              <a:rPr lang="en-US" sz="2000" b="1" dirty="0">
                <a:latin typeface="Courier New" pitchFamily="49" charset="0"/>
              </a:rPr>
              <a:t>	 </a:t>
            </a:r>
            <a:r>
              <a:rPr lang="en-US" sz="2000" b="1" dirty="0">
                <a:solidFill>
                  <a:srgbClr val="008000"/>
                </a:solidFill>
                <a:latin typeface="Courier New" pitchFamily="49" charset="0"/>
              </a:rPr>
              <a:t>"""Documentation String"""</a:t>
            </a:r>
            <a:br>
              <a:rPr lang="en-US" sz="2000" b="1" dirty="0">
                <a:latin typeface="Courier New" pitchFamily="49" charset="0"/>
              </a:rPr>
            </a:br>
            <a:r>
              <a:rPr lang="en-US" sz="2000" b="1" dirty="0">
                <a:latin typeface="Courier New" pitchFamily="49" charset="0"/>
              </a:rPr>
              <a:t> line1</a:t>
            </a:r>
          </a:p>
          <a:p>
            <a:pPr marL="1143000" lvl="2" indent="-228600">
              <a:spcBef>
                <a:spcPct val="20000"/>
              </a:spcBef>
            </a:pPr>
            <a:r>
              <a:rPr lang="en-US" sz="2000" b="1" dirty="0">
                <a:latin typeface="Courier New" pitchFamily="49" charset="0"/>
              </a:rPr>
              <a:t>	 line2</a:t>
            </a:r>
          </a:p>
          <a:p>
            <a:pPr marL="1143000" lvl="2" indent="-228600">
              <a:spcBef>
                <a:spcPct val="20000"/>
              </a:spcBef>
            </a:pPr>
            <a:r>
              <a:rPr lang="en-US" sz="2000" b="1" dirty="0">
                <a:latin typeface="Courier New" pitchFamily="49" charset="0"/>
              </a:rPr>
              <a:t>	 </a:t>
            </a:r>
            <a:r>
              <a:rPr lang="en-US" sz="2000" b="1" dirty="0">
                <a:solidFill>
                  <a:srgbClr val="FF6600"/>
                </a:solidFill>
                <a:latin typeface="Courier New" pitchFamily="49" charset="0"/>
              </a:rPr>
              <a:t>return</a:t>
            </a:r>
            <a:r>
              <a:rPr lang="en-US" sz="2000" b="1" dirty="0">
                <a:latin typeface="Courier New" pitchFamily="49" charset="0"/>
              </a:rPr>
              <a:t> </a:t>
            </a:r>
            <a:r>
              <a:rPr lang="en-US" sz="2000" b="1" dirty="0" err="1">
                <a:latin typeface="Courier New" pitchFamily="49" charset="0"/>
              </a:rPr>
              <a:t>total_counter</a:t>
            </a:r>
            <a:endParaRPr lang="en-US" sz="2000" b="1" dirty="0">
              <a:latin typeface="Courier New" pitchFamily="49" charset="0"/>
            </a:endParaRPr>
          </a:p>
          <a:p>
            <a:pPr marL="1143000" lvl="2" indent="-228600">
              <a:spcBef>
                <a:spcPct val="20000"/>
              </a:spcBef>
            </a:pPr>
            <a:r>
              <a:rPr lang="en-US" sz="2000" b="1" dirty="0">
                <a:solidFill>
                  <a:srgbClr val="FF6600"/>
                </a:solidFill>
                <a:latin typeface="Courier New" pitchFamily="49" charset="0"/>
              </a:rPr>
              <a:t>...</a:t>
            </a:r>
            <a:endParaRPr lang="en-US" sz="2000" b="1" dirty="0">
              <a:latin typeface="Courier New" pitchFamily="49" charset="0"/>
            </a:endParaRPr>
          </a:p>
        </p:txBody>
      </p:sp>
      <p:sp>
        <p:nvSpPr>
          <p:cNvPr id="5" name="Text Box 6">
            <a:extLst>
              <a:ext uri="{FF2B5EF4-FFF2-40B4-BE49-F238E27FC236}">
                <a16:creationId xmlns:a16="http://schemas.microsoft.com/office/drawing/2014/main" id="{EEEFCF9E-1AF7-41F3-862C-74512A8377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9818" y="4800600"/>
            <a:ext cx="38639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r>
              <a:rPr lang="en-US" sz="2000" dirty="0">
                <a:latin typeface="Arial" pitchFamily="34" charset="0"/>
              </a:rPr>
              <a:t>First line with less </a:t>
            </a:r>
            <a:br>
              <a:rPr lang="en-US" sz="2000" dirty="0">
                <a:latin typeface="Arial" pitchFamily="34" charset="0"/>
              </a:rPr>
            </a:br>
            <a:r>
              <a:rPr lang="en-US" sz="2000" dirty="0">
                <a:latin typeface="Arial" pitchFamily="34" charset="0"/>
              </a:rPr>
              <a:t>indentation is considered to be</a:t>
            </a:r>
            <a:br>
              <a:rPr lang="en-US" sz="2000" dirty="0">
                <a:latin typeface="Arial" pitchFamily="34" charset="0"/>
              </a:rPr>
            </a:br>
            <a:r>
              <a:rPr lang="en-US" sz="2000" dirty="0">
                <a:latin typeface="Arial" pitchFamily="34" charset="0"/>
              </a:rPr>
              <a:t>outside of the function definition.</a:t>
            </a:r>
          </a:p>
        </p:txBody>
      </p:sp>
      <p:sp>
        <p:nvSpPr>
          <p:cNvPr id="6" name="Text Box 16">
            <a:extLst>
              <a:ext uri="{FF2B5EF4-FFF2-40B4-BE49-F238E27FC236}">
                <a16:creationId xmlns:a16="http://schemas.microsoft.com/office/drawing/2014/main" id="{F3A8C2B2-553B-4FF0-BDD9-61301BDDD6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43650" y="4833664"/>
            <a:ext cx="40767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r>
              <a:rPr lang="en-US" sz="2000" dirty="0">
                <a:latin typeface="Arial" pitchFamily="34" charset="0"/>
              </a:rPr>
              <a:t>‘return’ indicates the </a:t>
            </a:r>
            <a:br>
              <a:rPr lang="en-US" sz="2000" dirty="0">
                <a:latin typeface="Arial" pitchFamily="34" charset="0"/>
              </a:rPr>
            </a:br>
            <a:r>
              <a:rPr lang="en-US" sz="2000" dirty="0">
                <a:latin typeface="Arial" pitchFamily="34" charset="0"/>
              </a:rPr>
              <a:t>value to be sent back to the caller.</a:t>
            </a:r>
            <a:endParaRPr lang="en-US" sz="2000" dirty="0">
              <a:solidFill>
                <a:schemeClr val="hlink"/>
              </a:solidFill>
              <a:latin typeface="Arial" pitchFamily="34" charset="0"/>
            </a:endParaRPr>
          </a:p>
        </p:txBody>
      </p:sp>
      <p:sp>
        <p:nvSpPr>
          <p:cNvPr id="15" name="Rectangle 3">
            <a:extLst>
              <a:ext uri="{FF2B5EF4-FFF2-40B4-BE49-F238E27FC236}">
                <a16:creationId xmlns:a16="http://schemas.microsoft.com/office/drawing/2014/main" id="{28DF7492-3514-4084-8000-25C17A43451B}"/>
              </a:ext>
            </a:extLst>
          </p:cNvPr>
          <p:cNvSpPr txBox="1">
            <a:spLocks noChangeArrowheads="1"/>
          </p:cNvSpPr>
          <p:nvPr/>
        </p:nvSpPr>
        <p:spPr>
          <a:xfrm>
            <a:off x="2057400" y="5943600"/>
            <a:ext cx="62484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Char char="o"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urier New"/>
              <a:buChar char="o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>
              <a:spcBef>
                <a:spcPct val="0"/>
              </a:spcBef>
              <a:buFont typeface="Symbol" pitchFamily="18" charset="2"/>
              <a:buNone/>
            </a:pPr>
            <a:r>
              <a:rPr lang="en-US" b="1" dirty="0"/>
              <a:t>No declaration of </a:t>
            </a:r>
            <a:r>
              <a:rPr lang="en-US" b="1" u="sng" dirty="0"/>
              <a:t>types</a:t>
            </a:r>
            <a:r>
              <a:rPr lang="en-US" b="1" dirty="0"/>
              <a:t> of arguments or result.</a:t>
            </a:r>
            <a:endParaRPr lang="en-US" sz="2400" b="1" dirty="0"/>
          </a:p>
        </p:txBody>
      </p:sp>
      <p:cxnSp>
        <p:nvCxnSpPr>
          <p:cNvPr id="16" name="Google Shape;76;g92b3bf485b_0_0">
            <a:extLst>
              <a:ext uri="{FF2B5EF4-FFF2-40B4-BE49-F238E27FC236}">
                <a16:creationId xmlns:a16="http://schemas.microsoft.com/office/drawing/2014/main" id="{FBCD1305-529A-455D-A77A-CBDC5C405E50}"/>
              </a:ext>
            </a:extLst>
          </p:cNvPr>
          <p:cNvCxnSpPr>
            <a:cxnSpLocks/>
          </p:cNvCxnSpPr>
          <p:nvPr/>
        </p:nvCxnSpPr>
        <p:spPr>
          <a:xfrm>
            <a:off x="2414773" y="1501949"/>
            <a:ext cx="557027" cy="776168"/>
          </a:xfrm>
          <a:prstGeom prst="straightConnector1">
            <a:avLst/>
          </a:prstGeom>
          <a:noFill/>
          <a:ln w="38100" cap="flat" cmpd="sng">
            <a:solidFill>
              <a:srgbClr val="37066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8" name="Google Shape;76;g92b3bf485b_0_0">
            <a:extLst>
              <a:ext uri="{FF2B5EF4-FFF2-40B4-BE49-F238E27FC236}">
                <a16:creationId xmlns:a16="http://schemas.microsoft.com/office/drawing/2014/main" id="{5EC5405E-6519-47EC-A7DF-9B41E7CE32FD}"/>
              </a:ext>
            </a:extLst>
          </p:cNvPr>
          <p:cNvCxnSpPr>
            <a:cxnSpLocks/>
          </p:cNvCxnSpPr>
          <p:nvPr/>
        </p:nvCxnSpPr>
        <p:spPr>
          <a:xfrm flipH="1">
            <a:off x="5502166" y="1501949"/>
            <a:ext cx="1728972" cy="776168"/>
          </a:xfrm>
          <a:prstGeom prst="straightConnector1">
            <a:avLst/>
          </a:prstGeom>
          <a:noFill/>
          <a:ln w="38100" cap="flat" cmpd="sng">
            <a:solidFill>
              <a:srgbClr val="37066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0" name="Google Shape;76;g92b3bf485b_0_0">
            <a:extLst>
              <a:ext uri="{FF2B5EF4-FFF2-40B4-BE49-F238E27FC236}">
                <a16:creationId xmlns:a16="http://schemas.microsoft.com/office/drawing/2014/main" id="{5FABD9DF-8252-4F85-B678-E0D62DE37DFC}"/>
              </a:ext>
            </a:extLst>
          </p:cNvPr>
          <p:cNvCxnSpPr>
            <a:cxnSpLocks/>
          </p:cNvCxnSpPr>
          <p:nvPr/>
        </p:nvCxnSpPr>
        <p:spPr>
          <a:xfrm flipH="1">
            <a:off x="7126014" y="1474643"/>
            <a:ext cx="2237607" cy="803474"/>
          </a:xfrm>
          <a:prstGeom prst="straightConnector1">
            <a:avLst/>
          </a:prstGeom>
          <a:noFill/>
          <a:ln w="38100" cap="flat" cmpd="sng">
            <a:solidFill>
              <a:srgbClr val="37066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2" name="Google Shape;76;g92b3bf485b_0_0">
            <a:extLst>
              <a:ext uri="{FF2B5EF4-FFF2-40B4-BE49-F238E27FC236}">
                <a16:creationId xmlns:a16="http://schemas.microsoft.com/office/drawing/2014/main" id="{510EA63F-8F2C-4778-BDFE-9AA893F8C42A}"/>
              </a:ext>
            </a:extLst>
          </p:cNvPr>
          <p:cNvCxnSpPr>
            <a:cxnSpLocks/>
          </p:cNvCxnSpPr>
          <p:nvPr/>
        </p:nvCxnSpPr>
        <p:spPr>
          <a:xfrm flipV="1">
            <a:off x="1721090" y="4311869"/>
            <a:ext cx="1250710" cy="526020"/>
          </a:xfrm>
          <a:prstGeom prst="straightConnector1">
            <a:avLst/>
          </a:prstGeom>
          <a:noFill/>
          <a:ln w="38100" cap="flat" cmpd="sng">
            <a:solidFill>
              <a:srgbClr val="37066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4" name="Google Shape;76;g92b3bf485b_0_0">
            <a:extLst>
              <a:ext uri="{FF2B5EF4-FFF2-40B4-BE49-F238E27FC236}">
                <a16:creationId xmlns:a16="http://schemas.microsoft.com/office/drawing/2014/main" id="{EC24643A-0052-4F55-A7F0-A7F664EE8F99}"/>
              </a:ext>
            </a:extLst>
          </p:cNvPr>
          <p:cNvCxnSpPr>
            <a:cxnSpLocks/>
          </p:cNvCxnSpPr>
          <p:nvPr/>
        </p:nvCxnSpPr>
        <p:spPr>
          <a:xfrm flipH="1" flipV="1">
            <a:off x="4012324" y="3899559"/>
            <a:ext cx="2777379" cy="1047156"/>
          </a:xfrm>
          <a:prstGeom prst="straightConnector1">
            <a:avLst/>
          </a:prstGeom>
          <a:noFill/>
          <a:ln w="38100" cap="flat" cmpd="sng">
            <a:solidFill>
              <a:srgbClr val="370661"/>
            </a:solidFill>
            <a:prstDash val="solid"/>
            <a:round/>
            <a:headEnd type="none" w="sm" len="sm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37693705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"/>
          <p:cNvSpPr txBox="1">
            <a:spLocks noGrp="1"/>
          </p:cNvSpPr>
          <p:nvPr>
            <p:ph type="body" idx="2"/>
          </p:nvPr>
        </p:nvSpPr>
        <p:spPr>
          <a:xfrm>
            <a:off x="961519" y="2663095"/>
            <a:ext cx="5465099" cy="15318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>
              <a:spcBef>
                <a:spcPts val="0"/>
              </a:spcBef>
              <a:buClr>
                <a:schemeClr val="accent1"/>
              </a:buClr>
            </a:pPr>
            <a:r>
              <a:rPr lang="en-US" sz="3400" dirty="0"/>
              <a:t>For Loops and </a:t>
            </a:r>
          </a:p>
          <a:p>
            <a:pPr marL="0" lvl="0" indent="0">
              <a:spcBef>
                <a:spcPts val="0"/>
              </a:spcBef>
              <a:buClr>
                <a:schemeClr val="accent1"/>
              </a:buClr>
            </a:pPr>
            <a:r>
              <a:rPr lang="en-US" sz="3400" dirty="0"/>
              <a:t>List Comprehensions</a:t>
            </a:r>
            <a:endParaRPr sz="3400" b="1" dirty="0">
              <a:solidFill>
                <a:srgbClr val="37066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5" name="Google Shape;65;p2"/>
          <p:cNvSpPr txBox="1"/>
          <p:nvPr/>
        </p:nvSpPr>
        <p:spPr>
          <a:xfrm>
            <a:off x="10949275" y="6478075"/>
            <a:ext cx="2259300" cy="13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CIS </a:t>
            </a:r>
            <a:r>
              <a:rPr lang="en-US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521</a:t>
            </a:r>
            <a:r>
              <a:rPr lang="en-US" sz="1400" b="0" i="0" u="none" strike="noStrike" cap="none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  |  3</a:t>
            </a:r>
            <a:endParaRPr sz="1400" b="0" i="0" u="none" strike="noStrike" cap="none" dirty="0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pic>
        <p:nvPicPr>
          <p:cNvPr id="66" name="Google Shape;66;p2"/>
          <p:cNvPicPr preferRelativeResize="0"/>
          <p:nvPr/>
        </p:nvPicPr>
        <p:blipFill rotWithShape="1">
          <a:blip r:embed="rId3">
            <a:alphaModFix/>
          </a:blip>
          <a:srcRect l="46493" t="230" r="43071" b="-230"/>
          <a:stretch/>
        </p:blipFill>
        <p:spPr>
          <a:xfrm>
            <a:off x="11603925" y="0"/>
            <a:ext cx="590700" cy="377295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2"/>
          <p:cNvSpPr/>
          <p:nvPr/>
        </p:nvSpPr>
        <p:spPr>
          <a:xfrm>
            <a:off x="11603919" y="3696759"/>
            <a:ext cx="590700" cy="202800"/>
          </a:xfrm>
          <a:prstGeom prst="rect">
            <a:avLst/>
          </a:prstGeom>
          <a:solidFill>
            <a:srgbClr val="37066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45609DC-32A5-AC40-AC41-A41EC0AAD7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822618" y="2470809"/>
            <a:ext cx="1854199" cy="285749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0DDEBED-CAED-0D42-81E3-BF501F9964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7558964" y="3429000"/>
            <a:ext cx="1600200" cy="165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1281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92b3bf485b_0_0"/>
          <p:cNvSpPr txBox="1"/>
          <p:nvPr/>
        </p:nvSpPr>
        <p:spPr>
          <a:xfrm>
            <a:off x="10949275" y="6478075"/>
            <a:ext cx="2259300" cy="13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CIS 521  |  </a:t>
            </a:r>
            <a:r>
              <a:rPr lang="en-US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30</a:t>
            </a:r>
            <a:endParaRPr sz="1400" b="0" i="0" u="none" strike="noStrike" cap="none" dirty="0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82" name="Google Shape;82;g92b3bf485b_0_0"/>
          <p:cNvSpPr txBox="1">
            <a:spLocks noGrp="1"/>
          </p:cNvSpPr>
          <p:nvPr>
            <p:ph type="body" idx="2"/>
          </p:nvPr>
        </p:nvSpPr>
        <p:spPr>
          <a:xfrm>
            <a:off x="399672" y="486177"/>
            <a:ext cx="12362513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3400" dirty="0">
                <a:solidFill>
                  <a:schemeClr val="accent6">
                    <a:lumMod val="50000"/>
                  </a:schemeClr>
                </a:solidFill>
              </a:rPr>
              <a:t>Function</a:t>
            </a:r>
            <a:r>
              <a:rPr lang="en-US" sz="3400" dirty="0"/>
              <a:t> overloading? No.</a:t>
            </a:r>
            <a:endParaRPr lang="en-US" sz="3400" kern="0" dirty="0"/>
          </a:p>
        </p:txBody>
      </p:sp>
      <p:pic>
        <p:nvPicPr>
          <p:cNvPr id="86" name="Google Shape;86;g92b3bf485b_0_0"/>
          <p:cNvPicPr preferRelativeResize="0"/>
          <p:nvPr/>
        </p:nvPicPr>
        <p:blipFill rotWithShape="1">
          <a:blip r:embed="rId3">
            <a:alphaModFix/>
          </a:blip>
          <a:srcRect l="46493" t="230" r="43071" b="-230"/>
          <a:stretch/>
        </p:blipFill>
        <p:spPr>
          <a:xfrm>
            <a:off x="11603925" y="0"/>
            <a:ext cx="590700" cy="377295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g92b3bf485b_0_0"/>
          <p:cNvSpPr/>
          <p:nvPr/>
        </p:nvSpPr>
        <p:spPr>
          <a:xfrm>
            <a:off x="11603919" y="3696759"/>
            <a:ext cx="590700" cy="202800"/>
          </a:xfrm>
          <a:prstGeom prst="rect">
            <a:avLst/>
          </a:prstGeom>
          <a:solidFill>
            <a:srgbClr val="37066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1C082B-30D9-FF4E-AEB3-A2345B53FA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9818" y="1137177"/>
            <a:ext cx="10549603" cy="5829272"/>
          </a:xfrm>
        </p:spPr>
        <p:txBody>
          <a:bodyPr>
            <a:normAutofit/>
          </a:bodyPr>
          <a:lstStyle/>
          <a:p>
            <a:r>
              <a:rPr lang="en-US" dirty="0"/>
              <a:t>There is no function overloading in Python 2</a:t>
            </a:r>
          </a:p>
          <a:p>
            <a:pPr lvl="1"/>
            <a:r>
              <a:rPr lang="en-US" dirty="0"/>
              <a:t>Unlike Java, a Python function is specified by its name alone</a:t>
            </a:r>
          </a:p>
          <a:p>
            <a:pPr lvl="1">
              <a:spcAft>
                <a:spcPts val="600"/>
              </a:spcAft>
            </a:pPr>
            <a:r>
              <a:rPr lang="en-US" dirty="0"/>
              <a:t>Two different functions can’t have the same name, even if they have different numbers, order, or names of arguments</a:t>
            </a:r>
          </a:p>
          <a:p>
            <a:pPr lvl="1">
              <a:spcAft>
                <a:spcPts val="600"/>
              </a:spcAft>
            </a:pPr>
            <a:r>
              <a:rPr lang="en-US" i="1" dirty="0"/>
              <a:t>But </a:t>
            </a:r>
            <a:r>
              <a:rPr lang="en-US" b="1" i="1" dirty="0"/>
              <a:t>operator</a:t>
            </a:r>
            <a:r>
              <a:rPr lang="en-US" i="1" dirty="0"/>
              <a:t> overloading – overloading +, ==, -, etc. – is possible using special methods on various classes</a:t>
            </a:r>
          </a:p>
          <a:p>
            <a:r>
              <a:rPr lang="en-US" dirty="0"/>
              <a:t>In Python 3.4, partial support</a:t>
            </a:r>
          </a:p>
          <a:p>
            <a:pPr lvl="1"/>
            <a:r>
              <a:rPr lang="en-US" dirty="0">
                <a:hlinkClick r:id="rId4"/>
              </a:rPr>
              <a:t>Python 3 – Function Overloading with </a:t>
            </a:r>
            <a:r>
              <a:rPr lang="en-US" dirty="0" err="1">
                <a:hlinkClick r:id="rId4"/>
              </a:rPr>
              <a:t>singledispatch</a:t>
            </a:r>
            <a:endParaRPr lang="en-US" dirty="0"/>
          </a:p>
          <a:p>
            <a:pPr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10000"/>
              <a:buNone/>
            </a:pPr>
            <a:endParaRPr lang="en-US" sz="2400" dirty="0">
              <a:solidFill>
                <a:srgbClr val="660066"/>
              </a:solidFill>
              <a:latin typeface="Courier New" pitchFamily="49" charset="0"/>
            </a:endParaRPr>
          </a:p>
          <a:p>
            <a:pPr lvl="0"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10000"/>
              <a:buNone/>
            </a:pPr>
            <a:endParaRPr lang="en-US" sz="2400" b="1" i="1" dirty="0">
              <a:solidFill>
                <a:srgbClr val="C00000"/>
              </a:solidFill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635323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92b3bf485b_0_0"/>
          <p:cNvSpPr txBox="1"/>
          <p:nvPr/>
        </p:nvSpPr>
        <p:spPr>
          <a:xfrm>
            <a:off x="10949275" y="6478075"/>
            <a:ext cx="2259300" cy="13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CIS 521  |  </a:t>
            </a:r>
            <a:r>
              <a:rPr lang="en-US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31</a:t>
            </a:r>
            <a:endParaRPr sz="1400" b="0" i="0" u="none" strike="noStrike" cap="none" dirty="0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82" name="Google Shape;82;g92b3bf485b_0_0"/>
          <p:cNvSpPr txBox="1">
            <a:spLocks noGrp="1"/>
          </p:cNvSpPr>
          <p:nvPr>
            <p:ph type="body" idx="2"/>
          </p:nvPr>
        </p:nvSpPr>
        <p:spPr>
          <a:xfrm>
            <a:off x="399672" y="486177"/>
            <a:ext cx="12362513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4000" dirty="0">
                <a:solidFill>
                  <a:schemeClr val="accent6">
                    <a:lumMod val="50000"/>
                  </a:schemeClr>
                </a:solidFill>
              </a:rPr>
              <a:t>Default Values for Arguments</a:t>
            </a:r>
            <a:endParaRPr lang="en-US" sz="3400" kern="0" dirty="0"/>
          </a:p>
        </p:txBody>
      </p:sp>
      <p:pic>
        <p:nvPicPr>
          <p:cNvPr id="86" name="Google Shape;86;g92b3bf485b_0_0"/>
          <p:cNvPicPr preferRelativeResize="0"/>
          <p:nvPr/>
        </p:nvPicPr>
        <p:blipFill rotWithShape="1">
          <a:blip r:embed="rId3">
            <a:alphaModFix/>
          </a:blip>
          <a:srcRect l="46493" t="230" r="43071" b="-230"/>
          <a:stretch/>
        </p:blipFill>
        <p:spPr>
          <a:xfrm>
            <a:off x="11603925" y="0"/>
            <a:ext cx="590700" cy="377295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g92b3bf485b_0_0"/>
          <p:cNvSpPr/>
          <p:nvPr/>
        </p:nvSpPr>
        <p:spPr>
          <a:xfrm>
            <a:off x="11603919" y="3696759"/>
            <a:ext cx="590700" cy="202800"/>
          </a:xfrm>
          <a:prstGeom prst="rect">
            <a:avLst/>
          </a:prstGeom>
          <a:solidFill>
            <a:srgbClr val="37066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1C082B-30D9-FF4E-AEB3-A2345B53FA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9818" y="1137177"/>
            <a:ext cx="10549603" cy="582927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You can provide default values for a function’s arguments </a:t>
            </a:r>
          </a:p>
          <a:p>
            <a:pPr>
              <a:lnSpc>
                <a:spcPct val="90000"/>
              </a:lnSpc>
            </a:pPr>
            <a:r>
              <a:rPr lang="en-US" dirty="0"/>
              <a:t>These arguments are optional when the function is called</a:t>
            </a:r>
            <a:endParaRPr lang="en-US" dirty="0">
              <a:latin typeface="Courier New" pitchFamily="49" charset="0"/>
            </a:endParaRPr>
          </a:p>
          <a:p>
            <a:pPr>
              <a:lnSpc>
                <a:spcPct val="90000"/>
              </a:lnSpc>
              <a:buFont typeface="Symbol" pitchFamily="18" charset="2"/>
              <a:buNone/>
            </a:pPr>
            <a:r>
              <a:rPr lang="en-US" dirty="0">
                <a:solidFill>
                  <a:srgbClr val="660033"/>
                </a:solidFill>
                <a:latin typeface="Courier New" pitchFamily="49" charset="0"/>
              </a:rPr>
              <a:t>&gt;&gt;&gt;</a:t>
            </a:r>
            <a:r>
              <a:rPr lang="en-US" dirty="0">
                <a:latin typeface="Courier New" pitchFamily="49" charset="0"/>
              </a:rPr>
              <a:t> </a:t>
            </a:r>
            <a:r>
              <a:rPr lang="en-US" dirty="0">
                <a:solidFill>
                  <a:srgbClr val="FF6600"/>
                </a:solidFill>
                <a:latin typeface="Courier New" pitchFamily="49" charset="0"/>
              </a:rPr>
              <a:t>def</a:t>
            </a:r>
            <a:r>
              <a:rPr lang="en-US" dirty="0">
                <a:latin typeface="Courier New" pitchFamily="49" charset="0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Courier New" pitchFamily="49" charset="0"/>
              </a:rPr>
              <a:t>myfun</a:t>
            </a:r>
            <a:r>
              <a:rPr lang="en-US" dirty="0">
                <a:latin typeface="Courier New" pitchFamily="49" charset="0"/>
              </a:rPr>
              <a:t>(b, c=3, d=</a:t>
            </a:r>
            <a:r>
              <a:rPr lang="en-US" dirty="0">
                <a:solidFill>
                  <a:srgbClr val="008000"/>
                </a:solidFill>
                <a:latin typeface="Courier New" pitchFamily="49" charset="0"/>
              </a:rPr>
              <a:t>"hello"</a:t>
            </a:r>
            <a:r>
              <a:rPr lang="en-US" dirty="0">
                <a:latin typeface="Courier New" pitchFamily="49" charset="0"/>
              </a:rPr>
              <a:t>):</a:t>
            </a:r>
          </a:p>
          <a:p>
            <a:pPr>
              <a:lnSpc>
                <a:spcPct val="90000"/>
              </a:lnSpc>
              <a:buFont typeface="Symbol" pitchFamily="18" charset="2"/>
              <a:buNone/>
            </a:pPr>
            <a:r>
              <a:rPr lang="en-US" dirty="0">
                <a:solidFill>
                  <a:srgbClr val="FF6600"/>
                </a:solidFill>
                <a:latin typeface="Courier New" pitchFamily="49" charset="0"/>
              </a:rPr>
              <a:t>		return</a:t>
            </a:r>
            <a:r>
              <a:rPr lang="en-US" dirty="0">
                <a:latin typeface="Courier New" pitchFamily="49" charset="0"/>
              </a:rPr>
              <a:t> b + c</a:t>
            </a:r>
          </a:p>
          <a:p>
            <a:pPr>
              <a:lnSpc>
                <a:spcPct val="90000"/>
              </a:lnSpc>
              <a:buFont typeface="Symbol" pitchFamily="18" charset="2"/>
              <a:buNone/>
            </a:pPr>
            <a:endParaRPr lang="en-US" dirty="0">
              <a:latin typeface="Courier New" pitchFamily="49" charset="0"/>
            </a:endParaRPr>
          </a:p>
          <a:p>
            <a:pPr>
              <a:lnSpc>
                <a:spcPct val="90000"/>
              </a:lnSpc>
              <a:buFont typeface="Symbol" pitchFamily="18" charset="2"/>
              <a:buNone/>
            </a:pPr>
            <a:r>
              <a:rPr lang="en-US" dirty="0">
                <a:solidFill>
                  <a:srgbClr val="660033"/>
                </a:solidFill>
                <a:latin typeface="Courier New" pitchFamily="49" charset="0"/>
              </a:rPr>
              <a:t>&gt;&gt;&gt;</a:t>
            </a:r>
            <a:r>
              <a:rPr lang="en-US" dirty="0">
                <a:latin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</a:rPr>
              <a:t>myfun</a:t>
            </a:r>
            <a:r>
              <a:rPr lang="en-US" dirty="0">
                <a:latin typeface="Courier New" pitchFamily="49" charset="0"/>
              </a:rPr>
              <a:t>(5,3,</a:t>
            </a:r>
            <a:r>
              <a:rPr lang="en-US" dirty="0">
                <a:solidFill>
                  <a:srgbClr val="008000"/>
                </a:solidFill>
                <a:latin typeface="Courier New" pitchFamily="49" charset="0"/>
              </a:rPr>
              <a:t>"bob"</a:t>
            </a:r>
            <a:r>
              <a:rPr lang="en-US" dirty="0">
                <a:latin typeface="Courier New" pitchFamily="49" charset="0"/>
              </a:rPr>
              <a:t>)</a:t>
            </a:r>
          </a:p>
          <a:p>
            <a:pPr>
              <a:lnSpc>
                <a:spcPct val="90000"/>
              </a:lnSpc>
              <a:buFont typeface="Symbol" pitchFamily="18" charset="2"/>
              <a:buNone/>
            </a:pPr>
            <a:r>
              <a:rPr lang="en-US" dirty="0">
                <a:solidFill>
                  <a:schemeClr val="accent2"/>
                </a:solidFill>
                <a:latin typeface="Courier New" pitchFamily="49" charset="0"/>
              </a:rPr>
              <a:t>8</a:t>
            </a:r>
          </a:p>
          <a:p>
            <a:pPr>
              <a:lnSpc>
                <a:spcPct val="90000"/>
              </a:lnSpc>
              <a:buFont typeface="Symbol" pitchFamily="18" charset="2"/>
              <a:buNone/>
            </a:pPr>
            <a:r>
              <a:rPr lang="en-US" dirty="0">
                <a:solidFill>
                  <a:srgbClr val="660033"/>
                </a:solidFill>
                <a:latin typeface="Courier New" pitchFamily="49" charset="0"/>
              </a:rPr>
              <a:t>&gt;&gt;&gt;</a:t>
            </a:r>
            <a:r>
              <a:rPr lang="en-US" dirty="0">
                <a:latin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</a:rPr>
              <a:t>myfun</a:t>
            </a:r>
            <a:r>
              <a:rPr lang="en-US" dirty="0">
                <a:latin typeface="Courier New" pitchFamily="49" charset="0"/>
              </a:rPr>
              <a:t>(5,3)</a:t>
            </a:r>
          </a:p>
          <a:p>
            <a:pPr>
              <a:lnSpc>
                <a:spcPct val="90000"/>
              </a:lnSpc>
              <a:buFont typeface="Symbol" pitchFamily="18" charset="2"/>
              <a:buNone/>
            </a:pPr>
            <a:r>
              <a:rPr lang="en-US" dirty="0">
                <a:solidFill>
                  <a:schemeClr val="accent2"/>
                </a:solidFill>
                <a:latin typeface="Courier New" pitchFamily="49" charset="0"/>
              </a:rPr>
              <a:t>8</a:t>
            </a:r>
          </a:p>
          <a:p>
            <a:pPr>
              <a:lnSpc>
                <a:spcPct val="90000"/>
              </a:lnSpc>
              <a:buFont typeface="Symbol" pitchFamily="18" charset="2"/>
              <a:buNone/>
            </a:pPr>
            <a:r>
              <a:rPr lang="en-US" dirty="0">
                <a:solidFill>
                  <a:srgbClr val="660033"/>
                </a:solidFill>
                <a:latin typeface="Courier New" pitchFamily="49" charset="0"/>
              </a:rPr>
              <a:t>&gt;&gt;&gt;</a:t>
            </a:r>
            <a:r>
              <a:rPr lang="en-US" dirty="0">
                <a:latin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</a:rPr>
              <a:t>myfun</a:t>
            </a:r>
            <a:r>
              <a:rPr lang="en-US" dirty="0">
                <a:latin typeface="Courier New" pitchFamily="49" charset="0"/>
              </a:rPr>
              <a:t>(5)</a:t>
            </a:r>
          </a:p>
          <a:p>
            <a:pPr>
              <a:lnSpc>
                <a:spcPct val="90000"/>
              </a:lnSpc>
              <a:buFont typeface="Symbol" pitchFamily="18" charset="2"/>
              <a:buNone/>
            </a:pPr>
            <a:r>
              <a:rPr lang="en-US" dirty="0">
                <a:solidFill>
                  <a:schemeClr val="accent2"/>
                </a:solidFill>
                <a:latin typeface="Courier New" pitchFamily="49" charset="0"/>
              </a:rPr>
              <a:t>8</a:t>
            </a:r>
          </a:p>
          <a:p>
            <a:pPr>
              <a:lnSpc>
                <a:spcPct val="90000"/>
              </a:lnSpc>
            </a:pPr>
            <a:r>
              <a:rPr lang="en-US" dirty="0"/>
              <a:t>Non-default argument should always precede default arguments; otherwise, it reports </a:t>
            </a:r>
            <a:r>
              <a:rPr lang="en-US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SyntaxError</a:t>
            </a:r>
            <a:endParaRPr lang="en-US" dirty="0">
              <a:solidFill>
                <a:schemeClr val="accent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10000"/>
              <a:buNone/>
            </a:pPr>
            <a:endParaRPr lang="en-US" sz="2400" dirty="0">
              <a:solidFill>
                <a:srgbClr val="660066"/>
              </a:solidFill>
              <a:latin typeface="Courier New" pitchFamily="49" charset="0"/>
            </a:endParaRPr>
          </a:p>
          <a:p>
            <a:pPr lvl="0"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10000"/>
              <a:buNone/>
            </a:pPr>
            <a:endParaRPr lang="en-US" sz="2400" b="1" i="1" dirty="0">
              <a:solidFill>
                <a:srgbClr val="C00000"/>
              </a:solidFill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708013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92b3bf485b_0_0"/>
          <p:cNvSpPr txBox="1"/>
          <p:nvPr/>
        </p:nvSpPr>
        <p:spPr>
          <a:xfrm>
            <a:off x="10949275" y="6478075"/>
            <a:ext cx="2259300" cy="13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CIS 521  |  </a:t>
            </a:r>
            <a:r>
              <a:rPr lang="en-US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32</a:t>
            </a:r>
            <a:endParaRPr sz="1400" b="0" i="0" u="none" strike="noStrike" cap="none" dirty="0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82" name="Google Shape;82;g92b3bf485b_0_0"/>
          <p:cNvSpPr txBox="1">
            <a:spLocks noGrp="1"/>
          </p:cNvSpPr>
          <p:nvPr>
            <p:ph type="body" idx="2"/>
          </p:nvPr>
        </p:nvSpPr>
        <p:spPr>
          <a:xfrm>
            <a:off x="399672" y="486177"/>
            <a:ext cx="12362513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3400" dirty="0">
                <a:solidFill>
                  <a:schemeClr val="accent6">
                    <a:lumMod val="50000"/>
                  </a:schemeClr>
                </a:solidFill>
              </a:rPr>
              <a:t>Keyword Arguments</a:t>
            </a:r>
            <a:endParaRPr lang="en-US" sz="3400" kern="0" dirty="0"/>
          </a:p>
        </p:txBody>
      </p:sp>
      <p:pic>
        <p:nvPicPr>
          <p:cNvPr id="86" name="Google Shape;86;g92b3bf485b_0_0"/>
          <p:cNvPicPr preferRelativeResize="0"/>
          <p:nvPr/>
        </p:nvPicPr>
        <p:blipFill rotWithShape="1">
          <a:blip r:embed="rId3">
            <a:alphaModFix/>
          </a:blip>
          <a:srcRect l="46493" t="230" r="43071" b="-230"/>
          <a:stretch/>
        </p:blipFill>
        <p:spPr>
          <a:xfrm>
            <a:off x="11603925" y="0"/>
            <a:ext cx="590700" cy="377295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g92b3bf485b_0_0"/>
          <p:cNvSpPr/>
          <p:nvPr/>
        </p:nvSpPr>
        <p:spPr>
          <a:xfrm>
            <a:off x="11603919" y="3696759"/>
            <a:ext cx="590700" cy="202800"/>
          </a:xfrm>
          <a:prstGeom prst="rect">
            <a:avLst/>
          </a:prstGeom>
          <a:solidFill>
            <a:srgbClr val="37066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1C082B-30D9-FF4E-AEB3-A2345B53FA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9818" y="1137177"/>
            <a:ext cx="10549603" cy="582927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Functions can be called with arguments out of order </a:t>
            </a:r>
          </a:p>
          <a:p>
            <a:pPr>
              <a:lnSpc>
                <a:spcPct val="90000"/>
              </a:lnSpc>
            </a:pPr>
            <a:r>
              <a:rPr lang="en-US" dirty="0"/>
              <a:t>These arguments are specified in the call</a:t>
            </a:r>
          </a:p>
          <a:p>
            <a:pPr>
              <a:lnSpc>
                <a:spcPct val="90000"/>
              </a:lnSpc>
            </a:pPr>
            <a:r>
              <a:rPr lang="en-US" dirty="0"/>
              <a:t>Keyword arguments can be used after all other arguments. </a:t>
            </a:r>
          </a:p>
          <a:p>
            <a:pPr>
              <a:lnSpc>
                <a:spcPct val="90000"/>
              </a:lnSpc>
              <a:buFont typeface="Symbol" pitchFamily="18" charset="2"/>
              <a:buNone/>
            </a:pPr>
            <a:endParaRPr lang="en-US" dirty="0">
              <a:latin typeface="Courier New" pitchFamily="49" charset="0"/>
            </a:endParaRPr>
          </a:p>
          <a:p>
            <a:pPr>
              <a:lnSpc>
                <a:spcPct val="90000"/>
              </a:lnSpc>
              <a:buFont typeface="Symbol" pitchFamily="18" charset="2"/>
              <a:buNone/>
            </a:pPr>
            <a:r>
              <a:rPr lang="en-US" b="1" dirty="0">
                <a:solidFill>
                  <a:srgbClr val="660033"/>
                </a:solidFill>
                <a:latin typeface="Courier New" pitchFamily="49" charset="0"/>
              </a:rPr>
              <a:t>&gt;&gt;&gt;</a:t>
            </a:r>
            <a:r>
              <a:rPr lang="en-US" b="1" dirty="0">
                <a:latin typeface="Courier New" pitchFamily="49" charset="0"/>
              </a:rPr>
              <a:t> </a:t>
            </a:r>
            <a:r>
              <a:rPr lang="en-US" b="1" dirty="0">
                <a:solidFill>
                  <a:srgbClr val="FF6600"/>
                </a:solidFill>
                <a:latin typeface="Courier New" pitchFamily="49" charset="0"/>
              </a:rPr>
              <a:t>def</a:t>
            </a:r>
            <a:r>
              <a:rPr lang="en-US" b="1" dirty="0">
                <a:latin typeface="Courier New" pitchFamily="49" charset="0"/>
              </a:rPr>
              <a:t> </a:t>
            </a:r>
            <a:r>
              <a:rPr lang="en-US" b="1" dirty="0" err="1">
                <a:solidFill>
                  <a:srgbClr val="0070C0"/>
                </a:solidFill>
                <a:latin typeface="Courier New" pitchFamily="49" charset="0"/>
              </a:rPr>
              <a:t>myfun</a:t>
            </a:r>
            <a:r>
              <a:rPr lang="en-US" b="1" dirty="0">
                <a:latin typeface="Courier New" pitchFamily="49" charset="0"/>
              </a:rPr>
              <a:t>(a, b, c):</a:t>
            </a:r>
          </a:p>
          <a:p>
            <a:pPr>
              <a:lnSpc>
                <a:spcPct val="90000"/>
              </a:lnSpc>
              <a:buFont typeface="Symbol" pitchFamily="18" charset="2"/>
              <a:buNone/>
            </a:pPr>
            <a:r>
              <a:rPr lang="en-US" b="1" dirty="0">
                <a:solidFill>
                  <a:srgbClr val="FF6600"/>
                </a:solidFill>
                <a:latin typeface="Courier New" pitchFamily="49" charset="0"/>
              </a:rPr>
              <a:t>		return</a:t>
            </a:r>
            <a:r>
              <a:rPr lang="en-US" b="1" dirty="0">
                <a:latin typeface="Courier New" pitchFamily="49" charset="0"/>
              </a:rPr>
              <a:t> a – b</a:t>
            </a:r>
          </a:p>
          <a:p>
            <a:pPr>
              <a:lnSpc>
                <a:spcPct val="90000"/>
              </a:lnSpc>
              <a:buFont typeface="Symbol" pitchFamily="18" charset="2"/>
              <a:buNone/>
            </a:pPr>
            <a:endParaRPr lang="en-US" b="1" dirty="0">
              <a:latin typeface="Courier New" pitchFamily="49" charset="0"/>
            </a:endParaRPr>
          </a:p>
          <a:p>
            <a:pPr>
              <a:lnSpc>
                <a:spcPct val="90000"/>
              </a:lnSpc>
              <a:buFont typeface="Symbol" pitchFamily="18" charset="2"/>
              <a:buNone/>
            </a:pPr>
            <a:r>
              <a:rPr lang="en-US" b="1" dirty="0">
                <a:solidFill>
                  <a:srgbClr val="660033"/>
                </a:solidFill>
                <a:latin typeface="Courier New" pitchFamily="49" charset="0"/>
              </a:rPr>
              <a:t>&gt;&gt;&gt;</a:t>
            </a:r>
            <a:r>
              <a:rPr lang="en-US" b="1" dirty="0">
                <a:latin typeface="Courier New" pitchFamily="49" charset="0"/>
              </a:rPr>
              <a:t> </a:t>
            </a:r>
            <a:r>
              <a:rPr lang="en-US" b="1" dirty="0" err="1">
                <a:latin typeface="Courier New" pitchFamily="49" charset="0"/>
              </a:rPr>
              <a:t>myfun</a:t>
            </a:r>
            <a:r>
              <a:rPr lang="en-US" b="1" dirty="0">
                <a:latin typeface="Courier New" pitchFamily="49" charset="0"/>
              </a:rPr>
              <a:t>(2, 1, 43)		</a:t>
            </a:r>
            <a:r>
              <a:rPr lang="en-US" b="1" dirty="0">
                <a:solidFill>
                  <a:schemeClr val="accent2"/>
                </a:solidFill>
                <a:latin typeface="Courier New" pitchFamily="49" charset="0"/>
              </a:rPr>
              <a:t># 1</a:t>
            </a:r>
          </a:p>
          <a:p>
            <a:pPr>
              <a:lnSpc>
                <a:spcPct val="90000"/>
              </a:lnSpc>
              <a:buFont typeface="Symbol" pitchFamily="18" charset="2"/>
              <a:buNone/>
            </a:pPr>
            <a:r>
              <a:rPr lang="en-US" b="1" dirty="0">
                <a:solidFill>
                  <a:srgbClr val="660033"/>
                </a:solidFill>
                <a:latin typeface="Courier New" pitchFamily="49" charset="0"/>
              </a:rPr>
              <a:t>&gt;&gt;&gt;</a:t>
            </a:r>
            <a:r>
              <a:rPr lang="en-US" b="1" dirty="0">
                <a:latin typeface="Courier New" pitchFamily="49" charset="0"/>
              </a:rPr>
              <a:t> </a:t>
            </a:r>
            <a:r>
              <a:rPr lang="en-US" b="1" dirty="0" err="1">
                <a:latin typeface="Courier New" pitchFamily="49" charset="0"/>
              </a:rPr>
              <a:t>myfun</a:t>
            </a:r>
            <a:r>
              <a:rPr lang="en-US" b="1" dirty="0">
                <a:latin typeface="Courier New" pitchFamily="49" charset="0"/>
              </a:rPr>
              <a:t>(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</a:rPr>
              <a:t>c=43, b=1, a=2</a:t>
            </a:r>
            <a:r>
              <a:rPr lang="en-US" b="1" dirty="0">
                <a:latin typeface="Courier New" pitchFamily="49" charset="0"/>
              </a:rPr>
              <a:t>)	</a:t>
            </a:r>
            <a:r>
              <a:rPr lang="en-US" b="1" dirty="0">
                <a:solidFill>
                  <a:schemeClr val="accent2"/>
                </a:solidFill>
                <a:latin typeface="Courier New" pitchFamily="49" charset="0"/>
              </a:rPr>
              <a:t># 1</a:t>
            </a:r>
          </a:p>
          <a:p>
            <a:pPr>
              <a:lnSpc>
                <a:spcPct val="90000"/>
              </a:lnSpc>
              <a:buFont typeface="Symbol" pitchFamily="18" charset="2"/>
              <a:buNone/>
            </a:pPr>
            <a:r>
              <a:rPr lang="en-US" b="1" dirty="0">
                <a:solidFill>
                  <a:srgbClr val="660033"/>
                </a:solidFill>
                <a:latin typeface="Courier New" pitchFamily="49" charset="0"/>
              </a:rPr>
              <a:t>&gt;&gt;&gt;</a:t>
            </a:r>
            <a:r>
              <a:rPr lang="en-US" b="1" dirty="0">
                <a:latin typeface="Courier New" pitchFamily="49" charset="0"/>
              </a:rPr>
              <a:t> </a:t>
            </a:r>
            <a:r>
              <a:rPr lang="en-US" b="1" dirty="0" err="1">
                <a:latin typeface="Courier New" pitchFamily="49" charset="0"/>
              </a:rPr>
              <a:t>myfun</a:t>
            </a:r>
            <a:r>
              <a:rPr lang="en-US" b="1" dirty="0">
                <a:latin typeface="Courier New" pitchFamily="49" charset="0"/>
              </a:rPr>
              <a:t>(2,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</a:rPr>
              <a:t>c=43, b=1</a:t>
            </a:r>
            <a:r>
              <a:rPr lang="en-US" b="1" dirty="0">
                <a:latin typeface="Courier New" pitchFamily="49" charset="0"/>
              </a:rPr>
              <a:t>)	</a:t>
            </a:r>
            <a:r>
              <a:rPr lang="en-US" b="1" dirty="0">
                <a:solidFill>
                  <a:schemeClr val="accent2"/>
                </a:solidFill>
                <a:latin typeface="Courier New" pitchFamily="49" charset="0"/>
              </a:rPr>
              <a:t># 1</a:t>
            </a:r>
          </a:p>
          <a:p>
            <a:pPr>
              <a:lnSpc>
                <a:spcPct val="90000"/>
              </a:lnSpc>
              <a:buFont typeface="Symbol" pitchFamily="18" charset="2"/>
              <a:buNone/>
            </a:pPr>
            <a:r>
              <a:rPr lang="en-US" b="1" dirty="0">
                <a:latin typeface="Courier New" pitchFamily="49" charset="0"/>
              </a:rPr>
              <a:t>&gt;&gt;&gt; </a:t>
            </a:r>
            <a:r>
              <a:rPr lang="en-US" b="1" dirty="0" err="1">
                <a:latin typeface="Courier New" pitchFamily="49" charset="0"/>
              </a:rPr>
              <a:t>myfun</a:t>
            </a:r>
            <a:r>
              <a:rPr lang="en-US" b="1" dirty="0">
                <a:latin typeface="Courier New" pitchFamily="49" charset="0"/>
              </a:rPr>
              <a:t>(a=2, b=3, 5)</a:t>
            </a:r>
          </a:p>
          <a:p>
            <a:pPr marL="0" indent="0">
              <a:buNone/>
            </a:pPr>
            <a:r>
              <a:rPr lang="en-US" b="1" dirty="0">
                <a:solidFill>
                  <a:schemeClr val="accent2"/>
                </a:solidFill>
                <a:latin typeface="Courier" pitchFamily="2" charset="0"/>
              </a:rPr>
              <a:t>  </a:t>
            </a:r>
            <a:r>
              <a:rPr lang="en-US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 "&lt;stdin&gt;", line 1</a:t>
            </a:r>
          </a:p>
          <a:p>
            <a:pPr marL="0" indent="0">
              <a:buNone/>
            </a:pPr>
            <a:r>
              <a:rPr lang="en-US" b="1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SyntaxError</a:t>
            </a:r>
            <a:r>
              <a:rPr lang="en-US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positional argument follows keyword argument</a:t>
            </a:r>
          </a:p>
          <a:p>
            <a:pPr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10000"/>
              <a:buNone/>
            </a:pPr>
            <a:endParaRPr lang="en-US" sz="2400" dirty="0">
              <a:solidFill>
                <a:srgbClr val="660066"/>
              </a:solidFill>
              <a:latin typeface="Courier New" pitchFamily="49" charset="0"/>
            </a:endParaRPr>
          </a:p>
          <a:p>
            <a:pPr lvl="0"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10000"/>
              <a:buNone/>
            </a:pPr>
            <a:endParaRPr lang="en-US" sz="2400" b="1" i="1" dirty="0">
              <a:solidFill>
                <a:srgbClr val="C00000"/>
              </a:solidFill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962733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92b3bf485b_0_0"/>
          <p:cNvSpPr txBox="1"/>
          <p:nvPr/>
        </p:nvSpPr>
        <p:spPr>
          <a:xfrm>
            <a:off x="10949275" y="6478075"/>
            <a:ext cx="2259300" cy="13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CIS 521  |  </a:t>
            </a:r>
            <a:r>
              <a:rPr lang="en-US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33</a:t>
            </a:r>
            <a:endParaRPr sz="1400" b="0" i="0" u="none" strike="noStrike" cap="none" dirty="0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82" name="Google Shape;82;g92b3bf485b_0_0"/>
          <p:cNvSpPr txBox="1">
            <a:spLocks noGrp="1"/>
          </p:cNvSpPr>
          <p:nvPr>
            <p:ph type="body" idx="2"/>
          </p:nvPr>
        </p:nvSpPr>
        <p:spPr>
          <a:xfrm>
            <a:off x="399672" y="486177"/>
            <a:ext cx="12362513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3400" dirty="0"/>
              <a:t>*</a:t>
            </a:r>
            <a:r>
              <a:rPr lang="en-US" sz="3400" dirty="0" err="1"/>
              <a:t>args</a:t>
            </a:r>
            <a:endParaRPr lang="en-US" sz="3400" kern="0" dirty="0"/>
          </a:p>
        </p:txBody>
      </p:sp>
      <p:pic>
        <p:nvPicPr>
          <p:cNvPr id="86" name="Google Shape;86;g92b3bf485b_0_0"/>
          <p:cNvPicPr preferRelativeResize="0"/>
          <p:nvPr/>
        </p:nvPicPr>
        <p:blipFill rotWithShape="1">
          <a:blip r:embed="rId3">
            <a:alphaModFix/>
          </a:blip>
          <a:srcRect l="46493" t="230" r="43071" b="-230"/>
          <a:stretch/>
        </p:blipFill>
        <p:spPr>
          <a:xfrm>
            <a:off x="11603925" y="0"/>
            <a:ext cx="590700" cy="377295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g92b3bf485b_0_0"/>
          <p:cNvSpPr/>
          <p:nvPr/>
        </p:nvSpPr>
        <p:spPr>
          <a:xfrm>
            <a:off x="11603919" y="3696759"/>
            <a:ext cx="590700" cy="202800"/>
          </a:xfrm>
          <a:prstGeom prst="rect">
            <a:avLst/>
          </a:prstGeom>
          <a:solidFill>
            <a:srgbClr val="37066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1C082B-30D9-FF4E-AEB3-A2345B53FA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9818" y="1338546"/>
            <a:ext cx="10549603" cy="5829272"/>
          </a:xfrm>
        </p:spPr>
        <p:txBody>
          <a:bodyPr>
            <a:normAutofit/>
          </a:bodyPr>
          <a:lstStyle/>
          <a:p>
            <a:r>
              <a:rPr lang="en-US" dirty="0"/>
              <a:t>Suppose you want to accept a variable number of </a:t>
            </a:r>
            <a:r>
              <a:rPr lang="en-US" dirty="0">
                <a:solidFill>
                  <a:srgbClr val="FF0000"/>
                </a:solidFill>
              </a:rPr>
              <a:t>non-keyword</a:t>
            </a:r>
            <a:r>
              <a:rPr lang="en-US" dirty="0"/>
              <a:t> arguments to your function.</a:t>
            </a:r>
            <a:endParaRPr lang="en-US" sz="2000" dirty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def 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print_everything</a:t>
            </a:r>
            <a:r>
              <a:rPr lang="en-US" sz="2000" b="1" dirty="0">
                <a:solidFill>
                  <a:srgbClr val="C00000"/>
                </a:solidFill>
                <a:latin typeface="Courier New" charset="0"/>
                <a:ea typeface="Courier New" charset="0"/>
                <a:cs typeface="Courier New" charset="0"/>
              </a:rPr>
              <a:t>(*</a:t>
            </a:r>
            <a:r>
              <a:rPr lang="en-US" sz="2000" b="1" dirty="0" err="1">
                <a:solidFill>
                  <a:srgbClr val="C00000"/>
                </a:solidFill>
                <a:latin typeface="Courier New" charset="0"/>
                <a:ea typeface="Courier New" charset="0"/>
                <a:cs typeface="Courier New" charset="0"/>
              </a:rPr>
              <a:t>args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): </a:t>
            </a:r>
          </a:p>
          <a:p>
            <a:pPr marL="0" indent="0">
              <a:buNone/>
            </a:pP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    """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args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 is a tuple of arguments passed to the 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fn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"""</a:t>
            </a:r>
          </a:p>
          <a:p>
            <a:pPr marL="0" indent="0">
              <a:buNone/>
            </a:pP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    for count, thing in enumerate(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args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):</a:t>
            </a:r>
          </a:p>
          <a:p>
            <a:pPr marL="0" indent="0">
              <a:buNone/>
            </a:pP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        print('{0}. {1}'.format(count, thing))</a:t>
            </a:r>
            <a:br>
              <a:rPr lang="en-US" sz="2000" b="1" dirty="0">
                <a:latin typeface="Courier New" charset="0"/>
                <a:ea typeface="Courier New" charset="0"/>
                <a:cs typeface="Courier New" charset="0"/>
              </a:rPr>
            </a:br>
            <a:endParaRPr lang="en-US" sz="900" b="1" dirty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&gt;&gt;&gt; 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lst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 = ['a', 'b', 'c']</a:t>
            </a:r>
            <a:endParaRPr lang="en-US" sz="1050" b="1" dirty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&gt;&gt;&gt; 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print_everything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('a', ’b', 'c') </a:t>
            </a:r>
          </a:p>
          <a:p>
            <a:pPr marL="0" indent="0">
              <a:buNone/>
            </a:pPr>
            <a:r>
              <a:rPr lang="en-US" sz="2000" b="1" dirty="0">
                <a:solidFill>
                  <a:schemeClr val="accent2"/>
                </a:solidFill>
                <a:latin typeface="Courier New" charset="0"/>
                <a:ea typeface="Courier New" charset="0"/>
                <a:cs typeface="Courier New" charset="0"/>
              </a:rPr>
              <a:t>0. a </a:t>
            </a:r>
          </a:p>
          <a:p>
            <a:pPr marL="0" indent="0">
              <a:buNone/>
            </a:pPr>
            <a:r>
              <a:rPr lang="en-US" sz="2000" b="1" dirty="0">
                <a:solidFill>
                  <a:schemeClr val="accent2"/>
                </a:solidFill>
                <a:latin typeface="Courier New" charset="0"/>
                <a:ea typeface="Courier New" charset="0"/>
                <a:cs typeface="Courier New" charset="0"/>
              </a:rPr>
              <a:t>1. b </a:t>
            </a:r>
          </a:p>
          <a:p>
            <a:pPr marL="0" lvl="0" indent="0">
              <a:buNone/>
            </a:pPr>
            <a:r>
              <a:rPr lang="en-US" sz="2000" b="1" dirty="0">
                <a:solidFill>
                  <a:schemeClr val="accent2"/>
                </a:solidFill>
                <a:latin typeface="Courier New" charset="0"/>
                <a:ea typeface="Courier New" charset="0"/>
                <a:cs typeface="Courier New" charset="0"/>
              </a:rPr>
              <a:t>2. c</a:t>
            </a:r>
          </a:p>
          <a:p>
            <a:pPr marL="0" indent="0">
              <a:buNone/>
            </a:pP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&gt;&gt;&gt; 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print_everything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sz="2000" b="1" dirty="0">
                <a:solidFill>
                  <a:srgbClr val="C00000"/>
                </a:solidFill>
                <a:latin typeface="Courier New" charset="0"/>
                <a:ea typeface="Courier New" charset="0"/>
                <a:cs typeface="Courier New" charset="0"/>
              </a:rPr>
              <a:t>*</a:t>
            </a:r>
            <a:r>
              <a:rPr lang="en-US" sz="2000" b="1" dirty="0" err="1">
                <a:solidFill>
                  <a:srgbClr val="C00000"/>
                </a:solidFill>
                <a:latin typeface="Courier New" charset="0"/>
                <a:ea typeface="Courier New" charset="0"/>
                <a:cs typeface="Courier New" charset="0"/>
              </a:rPr>
              <a:t>lst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) </a:t>
            </a:r>
            <a:r>
              <a:rPr lang="en-US" sz="2000" b="1" dirty="0">
                <a:solidFill>
                  <a:schemeClr val="accent2"/>
                </a:solidFill>
                <a:latin typeface="Courier New" charset="0"/>
                <a:ea typeface="Courier New" charset="0"/>
                <a:cs typeface="Courier New" charset="0"/>
              </a:rPr>
              <a:t># Same results as above</a:t>
            </a:r>
          </a:p>
          <a:p>
            <a:pPr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10000"/>
              <a:buNone/>
            </a:pPr>
            <a:endParaRPr lang="en-US" sz="2400" dirty="0">
              <a:solidFill>
                <a:srgbClr val="660066"/>
              </a:solidFill>
              <a:latin typeface="Courier New" pitchFamily="49" charset="0"/>
            </a:endParaRPr>
          </a:p>
          <a:p>
            <a:pPr lvl="0"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10000"/>
              <a:buNone/>
            </a:pPr>
            <a:endParaRPr lang="en-US" sz="2400" b="1" i="1" dirty="0">
              <a:solidFill>
                <a:srgbClr val="C00000"/>
              </a:solidFill>
              <a:latin typeface="Arial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20CAD8F-6E4F-48E0-B984-2D76450295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0231" y="63479"/>
            <a:ext cx="1265663" cy="1265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8215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92b3bf485b_0_0"/>
          <p:cNvSpPr txBox="1"/>
          <p:nvPr/>
        </p:nvSpPr>
        <p:spPr>
          <a:xfrm>
            <a:off x="10949275" y="6459141"/>
            <a:ext cx="2259300" cy="13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CIS 521  |  </a:t>
            </a:r>
            <a:r>
              <a:rPr lang="en-US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34</a:t>
            </a:r>
            <a:endParaRPr sz="1400" b="0" i="0" u="none" strike="noStrike" cap="none" dirty="0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82" name="Google Shape;82;g92b3bf485b_0_0"/>
          <p:cNvSpPr txBox="1">
            <a:spLocks noGrp="1"/>
          </p:cNvSpPr>
          <p:nvPr>
            <p:ph type="body" idx="2"/>
          </p:nvPr>
        </p:nvSpPr>
        <p:spPr>
          <a:xfrm>
            <a:off x="399672" y="486177"/>
            <a:ext cx="12362513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3400" dirty="0"/>
              <a:t>**</a:t>
            </a:r>
            <a:r>
              <a:rPr lang="en-US" sz="3400" dirty="0" err="1"/>
              <a:t>kwargs</a:t>
            </a:r>
            <a:endParaRPr lang="en-US" sz="3400" kern="0" dirty="0"/>
          </a:p>
        </p:txBody>
      </p:sp>
      <p:pic>
        <p:nvPicPr>
          <p:cNvPr id="86" name="Google Shape;86;g92b3bf485b_0_0"/>
          <p:cNvPicPr preferRelativeResize="0"/>
          <p:nvPr/>
        </p:nvPicPr>
        <p:blipFill rotWithShape="1">
          <a:blip r:embed="rId3">
            <a:alphaModFix/>
          </a:blip>
          <a:srcRect l="46493" t="230" r="43071" b="-230"/>
          <a:stretch/>
        </p:blipFill>
        <p:spPr>
          <a:xfrm>
            <a:off x="11603925" y="0"/>
            <a:ext cx="590700" cy="377295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g92b3bf485b_0_0"/>
          <p:cNvSpPr/>
          <p:nvPr/>
        </p:nvSpPr>
        <p:spPr>
          <a:xfrm>
            <a:off x="11603919" y="3696759"/>
            <a:ext cx="590700" cy="202800"/>
          </a:xfrm>
          <a:prstGeom prst="rect">
            <a:avLst/>
          </a:prstGeom>
          <a:solidFill>
            <a:srgbClr val="37066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1C082B-30D9-FF4E-AEB3-A2345B53FA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4997" y="1228544"/>
            <a:ext cx="10549603" cy="5829272"/>
          </a:xfrm>
        </p:spPr>
        <p:txBody>
          <a:bodyPr>
            <a:normAutofit/>
          </a:bodyPr>
          <a:lstStyle/>
          <a:p>
            <a:r>
              <a:rPr lang="en-US" dirty="0"/>
              <a:t>Suppose you want to accept a variable number of </a:t>
            </a:r>
            <a:r>
              <a:rPr lang="en-US" dirty="0">
                <a:solidFill>
                  <a:srgbClr val="FF0000"/>
                </a:solidFill>
              </a:rPr>
              <a:t>keyword</a:t>
            </a:r>
            <a:r>
              <a:rPr lang="en-US" dirty="0"/>
              <a:t> arguments to your function.</a:t>
            </a:r>
            <a:endParaRPr lang="en-US" sz="2000" dirty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def 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print_keyword_args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sz="2000" b="1" dirty="0">
                <a:solidFill>
                  <a:srgbClr val="C00000"/>
                </a:solidFill>
                <a:latin typeface="Courier New" charset="0"/>
                <a:ea typeface="Courier New" charset="0"/>
                <a:cs typeface="Courier New" charset="0"/>
              </a:rPr>
              <a:t>**</a:t>
            </a:r>
            <a:r>
              <a:rPr lang="en-US" sz="2000" b="1" dirty="0" err="1">
                <a:solidFill>
                  <a:srgbClr val="C00000"/>
                </a:solidFill>
                <a:latin typeface="Courier New" charset="0"/>
                <a:ea typeface="Courier New" charset="0"/>
                <a:cs typeface="Courier New" charset="0"/>
              </a:rPr>
              <a:t>kwargs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): </a:t>
            </a:r>
          </a:p>
          <a:p>
            <a:pPr marL="0" indent="0">
              <a:buNone/>
            </a:pP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    # 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kwargs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 is a 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dict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 of the keyword 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args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 passed to the 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fn</a:t>
            </a:r>
            <a:endParaRPr lang="en-US" sz="2000" b="1" dirty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    for key, value in 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kwargs.items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(): #.items() is list</a:t>
            </a:r>
          </a:p>
          <a:p>
            <a:pPr marL="0" indent="0">
              <a:buNone/>
            </a:pP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        print("%s = %s" % (key, value))</a:t>
            </a:r>
            <a:endParaRPr lang="en-US" sz="1200" b="1" dirty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&gt;&gt;&gt; 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kwargs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 = {'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first_name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': 'Bobby', '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last_name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': 'Smith'} </a:t>
            </a:r>
            <a:endParaRPr lang="en-US" sz="1200" b="1" dirty="0">
              <a:solidFill>
                <a:srgbClr val="000000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&gt;&gt;&gt; 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print_keyword_args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sz="2000" b="1" dirty="0">
                <a:solidFill>
                  <a:srgbClr val="C00000"/>
                </a:solidFill>
                <a:latin typeface="Courier New" charset="0"/>
                <a:ea typeface="Courier New" charset="0"/>
                <a:cs typeface="Courier New" charset="0"/>
              </a:rPr>
              <a:t>**</a:t>
            </a:r>
            <a:r>
              <a:rPr lang="en-US" sz="2000" b="1" dirty="0" err="1">
                <a:solidFill>
                  <a:srgbClr val="C00000"/>
                </a:solidFill>
                <a:latin typeface="Courier New" charset="0"/>
                <a:ea typeface="Courier New" charset="0"/>
                <a:cs typeface="Courier New" charset="0"/>
              </a:rPr>
              <a:t>kwargs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) </a:t>
            </a:r>
          </a:p>
          <a:p>
            <a:pPr marL="0" indent="0">
              <a:buNone/>
            </a:pPr>
            <a:r>
              <a:rPr lang="en-US" sz="2000" b="1" dirty="0" err="1">
                <a:solidFill>
                  <a:schemeClr val="accent2"/>
                </a:solidFill>
                <a:latin typeface="Courier New" charset="0"/>
                <a:ea typeface="Courier New" charset="0"/>
                <a:cs typeface="Courier New" charset="0"/>
              </a:rPr>
              <a:t>first_name</a:t>
            </a:r>
            <a:r>
              <a:rPr lang="en-US" sz="2000" b="1" dirty="0">
                <a:solidFill>
                  <a:schemeClr val="accent2"/>
                </a:solidFill>
                <a:latin typeface="Courier New" charset="0"/>
                <a:ea typeface="Courier New" charset="0"/>
                <a:cs typeface="Courier New" charset="0"/>
              </a:rPr>
              <a:t> = Bobby </a:t>
            </a:r>
          </a:p>
          <a:p>
            <a:pPr marL="0" indent="0">
              <a:buNone/>
            </a:pPr>
            <a:r>
              <a:rPr lang="en-US" sz="2000" b="1" dirty="0" err="1">
                <a:solidFill>
                  <a:schemeClr val="accent2"/>
                </a:solidFill>
                <a:latin typeface="Courier New" charset="0"/>
                <a:ea typeface="Courier New" charset="0"/>
                <a:cs typeface="Courier New" charset="0"/>
              </a:rPr>
              <a:t>last_name</a:t>
            </a:r>
            <a:r>
              <a:rPr lang="en-US" sz="2000" b="1" dirty="0">
                <a:solidFill>
                  <a:schemeClr val="accent2"/>
                </a:solidFill>
                <a:latin typeface="Courier New" charset="0"/>
                <a:ea typeface="Courier New" charset="0"/>
                <a:cs typeface="Courier New" charset="0"/>
              </a:rPr>
              <a:t> = Smith</a:t>
            </a:r>
            <a:endParaRPr lang="en-US" sz="1200" b="1" dirty="0">
              <a:solidFill>
                <a:srgbClr val="000000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&gt;&gt;&gt; 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print_keyword_args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first_name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="John", 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last_name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="Doe")</a:t>
            </a:r>
          </a:p>
          <a:p>
            <a:pPr marL="0" indent="0">
              <a:buNone/>
            </a:pPr>
            <a:r>
              <a:rPr lang="en-US" sz="2000" b="1" dirty="0" err="1">
                <a:solidFill>
                  <a:schemeClr val="accent2"/>
                </a:solidFill>
                <a:latin typeface="Courier New" charset="0"/>
                <a:ea typeface="Courier New" charset="0"/>
                <a:cs typeface="Courier New" charset="0"/>
              </a:rPr>
              <a:t>first_name</a:t>
            </a:r>
            <a:r>
              <a:rPr lang="en-US" sz="2000" b="1" dirty="0">
                <a:solidFill>
                  <a:schemeClr val="accent2"/>
                </a:solidFill>
                <a:latin typeface="Courier New" charset="0"/>
                <a:ea typeface="Courier New" charset="0"/>
                <a:cs typeface="Courier New" charset="0"/>
              </a:rPr>
              <a:t> = John </a:t>
            </a:r>
          </a:p>
          <a:p>
            <a:pPr marL="0" indent="0">
              <a:buNone/>
            </a:pPr>
            <a:r>
              <a:rPr lang="en-US" sz="2000" b="1" dirty="0" err="1">
                <a:solidFill>
                  <a:schemeClr val="accent2"/>
                </a:solidFill>
                <a:latin typeface="Courier New" charset="0"/>
                <a:ea typeface="Courier New" charset="0"/>
                <a:cs typeface="Courier New" charset="0"/>
              </a:rPr>
              <a:t>last_name</a:t>
            </a:r>
            <a:r>
              <a:rPr lang="en-US" sz="2000" b="1" dirty="0">
                <a:solidFill>
                  <a:schemeClr val="accent2"/>
                </a:solidFill>
                <a:latin typeface="Courier New" charset="0"/>
                <a:ea typeface="Courier New" charset="0"/>
                <a:cs typeface="Courier New" charset="0"/>
              </a:rPr>
              <a:t> = Doe</a:t>
            </a:r>
            <a:endParaRPr lang="en-US" sz="1200" b="1" dirty="0">
              <a:solidFill>
                <a:srgbClr val="000000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10000"/>
              <a:buNone/>
            </a:pPr>
            <a:endParaRPr lang="en-US" sz="2400" dirty="0">
              <a:solidFill>
                <a:srgbClr val="660066"/>
              </a:solidFill>
              <a:latin typeface="Courier New" pitchFamily="49" charset="0"/>
            </a:endParaRPr>
          </a:p>
          <a:p>
            <a:pPr lvl="0"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10000"/>
              <a:buNone/>
            </a:pPr>
            <a:endParaRPr lang="en-US" sz="2400" b="1" i="1" dirty="0">
              <a:solidFill>
                <a:srgbClr val="C00000"/>
              </a:solidFill>
              <a:latin typeface="Arial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2887F0-C640-4AC5-92CC-D734D2E6242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-11473" b="11473"/>
          <a:stretch/>
        </p:blipFill>
        <p:spPr>
          <a:xfrm>
            <a:off x="3030441" y="-188964"/>
            <a:ext cx="1568079" cy="1661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9945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92b3bf485b_0_0"/>
          <p:cNvSpPr txBox="1"/>
          <p:nvPr/>
        </p:nvSpPr>
        <p:spPr>
          <a:xfrm>
            <a:off x="10949275" y="6478075"/>
            <a:ext cx="2259300" cy="13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CIS 521  |  </a:t>
            </a:r>
            <a:r>
              <a:rPr lang="en-US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35</a:t>
            </a:r>
            <a:endParaRPr sz="1400" b="0" i="0" u="none" strike="noStrike" cap="none" dirty="0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82" name="Google Shape;82;g92b3bf485b_0_0"/>
          <p:cNvSpPr txBox="1">
            <a:spLocks noGrp="1"/>
          </p:cNvSpPr>
          <p:nvPr>
            <p:ph type="body" idx="2"/>
          </p:nvPr>
        </p:nvSpPr>
        <p:spPr>
          <a:xfrm>
            <a:off x="399672" y="486177"/>
            <a:ext cx="12362513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4000" dirty="0"/>
              <a:t>Python uses dynamic scope</a:t>
            </a:r>
            <a:endParaRPr lang="en-US" sz="3400" kern="0" dirty="0"/>
          </a:p>
        </p:txBody>
      </p:sp>
      <p:pic>
        <p:nvPicPr>
          <p:cNvPr id="86" name="Google Shape;86;g92b3bf485b_0_0"/>
          <p:cNvPicPr preferRelativeResize="0"/>
          <p:nvPr/>
        </p:nvPicPr>
        <p:blipFill rotWithShape="1">
          <a:blip r:embed="rId3">
            <a:alphaModFix/>
          </a:blip>
          <a:srcRect l="46493" t="230" r="43071" b="-230"/>
          <a:stretch/>
        </p:blipFill>
        <p:spPr>
          <a:xfrm>
            <a:off x="11603925" y="0"/>
            <a:ext cx="590700" cy="377295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g92b3bf485b_0_0"/>
          <p:cNvSpPr/>
          <p:nvPr/>
        </p:nvSpPr>
        <p:spPr>
          <a:xfrm>
            <a:off x="11603919" y="3696759"/>
            <a:ext cx="590700" cy="202800"/>
          </a:xfrm>
          <a:prstGeom prst="rect">
            <a:avLst/>
          </a:prstGeom>
          <a:solidFill>
            <a:srgbClr val="37066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1C082B-30D9-FF4E-AEB3-A2345B53FA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4997" y="1228544"/>
            <a:ext cx="10549603" cy="5829272"/>
          </a:xfrm>
        </p:spPr>
        <p:txBody>
          <a:bodyPr>
            <a:normAutofit/>
          </a:bodyPr>
          <a:lstStyle/>
          <a:p>
            <a:r>
              <a:rPr lang="en-US" dirty="0"/>
              <a:t>Function sees the most current value of variables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10 </a:t>
            </a:r>
          </a:p>
          <a:p>
            <a:pPr marL="0" indent="0">
              <a:buNone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def add(x):</a:t>
            </a:r>
          </a:p>
          <a:p>
            <a:pPr marL="0" indent="0">
              <a:buNone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return x +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add(5) </a:t>
            </a:r>
          </a:p>
          <a:p>
            <a:pPr marL="0" indent="0">
              <a:buNone/>
            </a:pPr>
            <a:r>
              <a:rPr lang="en-US" sz="2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15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20 </a:t>
            </a:r>
          </a:p>
          <a:p>
            <a:pPr marL="0" indent="0">
              <a:buNone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add(5) </a:t>
            </a:r>
          </a:p>
          <a:p>
            <a:pPr marL="0" indent="0">
              <a:buNone/>
            </a:pPr>
            <a:r>
              <a:rPr lang="en-US" sz="2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</a:t>
            </a:r>
            <a:endParaRPr lang="en-US" sz="2000" b="1" dirty="0">
              <a:solidFill>
                <a:schemeClr val="accent2"/>
              </a:solidFill>
              <a:latin typeface="Courier New" panose="02070309020205020404" pitchFamily="49" charset="0"/>
              <a:ea typeface="Courier New" charset="0"/>
              <a:cs typeface="Courier New" panose="02070309020205020404" pitchFamily="49" charset="0"/>
            </a:endParaRPr>
          </a:p>
          <a:p>
            <a:pPr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10000"/>
              <a:buNone/>
            </a:pPr>
            <a:endParaRPr lang="en-US" sz="2400" dirty="0">
              <a:solidFill>
                <a:srgbClr val="660066"/>
              </a:solidFill>
              <a:latin typeface="Courier New" pitchFamily="49" charset="0"/>
            </a:endParaRPr>
          </a:p>
          <a:p>
            <a:pPr lvl="0"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10000"/>
              <a:buNone/>
            </a:pPr>
            <a:endParaRPr lang="en-US" sz="2400" b="1" i="1" dirty="0">
              <a:solidFill>
                <a:srgbClr val="C00000"/>
              </a:solidFill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261844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92b3bf485b_0_0"/>
          <p:cNvSpPr txBox="1"/>
          <p:nvPr/>
        </p:nvSpPr>
        <p:spPr>
          <a:xfrm>
            <a:off x="10949275" y="6478075"/>
            <a:ext cx="2259300" cy="13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CIS 521  |  </a:t>
            </a:r>
            <a:r>
              <a:rPr lang="en-US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36</a:t>
            </a:r>
            <a:endParaRPr sz="1400" b="0" i="0" u="none" strike="noStrike" cap="none" dirty="0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82" name="Google Shape;82;g92b3bf485b_0_0"/>
          <p:cNvSpPr txBox="1">
            <a:spLocks noGrp="1"/>
          </p:cNvSpPr>
          <p:nvPr>
            <p:ph type="body" idx="2"/>
          </p:nvPr>
        </p:nvSpPr>
        <p:spPr>
          <a:xfrm>
            <a:off x="399672" y="486177"/>
            <a:ext cx="12362513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3400" dirty="0"/>
              <a:t>Default Arguments &amp; </a:t>
            </a:r>
            <a:r>
              <a:rPr lang="en-US" sz="3400" dirty="0" err="1"/>
              <a:t>Memoization</a:t>
            </a:r>
            <a:endParaRPr lang="en-US" sz="3400" kern="0" dirty="0"/>
          </a:p>
        </p:txBody>
      </p:sp>
      <p:pic>
        <p:nvPicPr>
          <p:cNvPr id="86" name="Google Shape;86;g92b3bf485b_0_0"/>
          <p:cNvPicPr preferRelativeResize="0"/>
          <p:nvPr/>
        </p:nvPicPr>
        <p:blipFill rotWithShape="1">
          <a:blip r:embed="rId3">
            <a:alphaModFix/>
          </a:blip>
          <a:srcRect l="46493" t="230" r="43071" b="-230"/>
          <a:stretch/>
        </p:blipFill>
        <p:spPr>
          <a:xfrm>
            <a:off x="11603925" y="0"/>
            <a:ext cx="590700" cy="377295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g92b3bf485b_0_0"/>
          <p:cNvSpPr/>
          <p:nvPr/>
        </p:nvSpPr>
        <p:spPr>
          <a:xfrm>
            <a:off x="11603919" y="3696759"/>
            <a:ext cx="590700" cy="202800"/>
          </a:xfrm>
          <a:prstGeom prst="rect">
            <a:avLst/>
          </a:prstGeom>
          <a:solidFill>
            <a:srgbClr val="37066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1C082B-30D9-FF4E-AEB3-A2345B53FA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4997" y="1228544"/>
            <a:ext cx="10549603" cy="5829272"/>
          </a:xfrm>
        </p:spPr>
        <p:txBody>
          <a:bodyPr>
            <a:normAutofit/>
          </a:bodyPr>
          <a:lstStyle/>
          <a:p>
            <a:r>
              <a:rPr lang="en-US" i="1" dirty="0"/>
              <a:t>Default parameter values are evaluated only when the </a:t>
            </a:r>
            <a:r>
              <a:rPr lang="en-US" i="1" dirty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i="1" dirty="0"/>
              <a:t> statement they belong to is first executed.</a:t>
            </a:r>
          </a:p>
          <a:p>
            <a:r>
              <a:rPr lang="en-US" dirty="0"/>
              <a:t>The function uses the same default object each call</a:t>
            </a:r>
          </a:p>
          <a:p>
            <a:endParaRPr lang="en-US" sz="1800" dirty="0">
              <a:latin typeface="Courier" pitchFamily="2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sz="2000" b="1" dirty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def fib(n, </a:t>
            </a:r>
            <a:r>
              <a:rPr lang="en-US" sz="2000" b="1" dirty="0">
                <a:solidFill>
                  <a:srgbClr val="C00000"/>
                </a:solidFill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fibs={}</a:t>
            </a:r>
            <a:r>
              <a:rPr lang="en-US" sz="2000" b="1" dirty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): </a:t>
            </a:r>
          </a:p>
          <a:p>
            <a:pPr marL="0" indent="0">
              <a:buNone/>
            </a:pPr>
            <a:r>
              <a:rPr lang="en-US" sz="2000" b="1" dirty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    if n in fibs: </a:t>
            </a:r>
          </a:p>
          <a:p>
            <a:pPr marL="0" indent="0">
              <a:buNone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print('n = %d exists' % n)</a:t>
            </a:r>
            <a:endParaRPr lang="en-US" sz="2000" b="1" dirty="0">
              <a:latin typeface="Courier New" panose="02070309020205020404" pitchFamily="49" charset="0"/>
              <a:ea typeface="Courier New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b="1" dirty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        return fibs[n] </a:t>
            </a:r>
          </a:p>
          <a:p>
            <a:pPr marL="0" indent="0">
              <a:buNone/>
            </a:pPr>
            <a:r>
              <a:rPr lang="en-US" sz="2000" b="1" dirty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    if n &lt;= 1: </a:t>
            </a:r>
          </a:p>
          <a:p>
            <a:pPr marL="0" indent="0">
              <a:buNone/>
            </a:pPr>
            <a:r>
              <a:rPr lang="en-US" sz="2000" b="1" dirty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        fibs[n] = n	# </a:t>
            </a:r>
            <a:r>
              <a:rPr lang="en-US" sz="2000" b="1" dirty="0">
                <a:solidFill>
                  <a:srgbClr val="FF0000"/>
                </a:solidFill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Changes fibs!! </a:t>
            </a:r>
          </a:p>
          <a:p>
            <a:pPr marL="0" indent="0">
              <a:buNone/>
            </a:pPr>
            <a:r>
              <a:rPr lang="en-US" sz="2000" b="1" dirty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    else: </a:t>
            </a:r>
          </a:p>
          <a:p>
            <a:pPr marL="0" indent="0">
              <a:buNone/>
            </a:pPr>
            <a:r>
              <a:rPr lang="en-US" sz="2000" b="1" dirty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        fibs[n] = fib(n-1) + fib(n-2) </a:t>
            </a:r>
          </a:p>
          <a:p>
            <a:pPr marL="0" indent="0">
              <a:buNone/>
            </a:pPr>
            <a:r>
              <a:rPr lang="en-US" sz="2000" b="1" dirty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    return fibs[n]</a:t>
            </a:r>
          </a:p>
          <a:p>
            <a:pPr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10000"/>
              <a:buNone/>
            </a:pPr>
            <a:endParaRPr lang="en-US" sz="2400" dirty="0">
              <a:solidFill>
                <a:srgbClr val="660066"/>
              </a:solidFill>
              <a:latin typeface="Courier New" pitchFamily="49" charset="0"/>
            </a:endParaRPr>
          </a:p>
          <a:p>
            <a:pPr lvl="0"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10000"/>
              <a:buNone/>
            </a:pPr>
            <a:endParaRPr lang="en-US" sz="2400" b="1" i="1" dirty="0">
              <a:solidFill>
                <a:srgbClr val="C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87DBFC9-7819-407D-A86B-77744BCA1C9F}"/>
              </a:ext>
            </a:extLst>
          </p:cNvPr>
          <p:cNvSpPr/>
          <p:nvPr/>
        </p:nvSpPr>
        <p:spPr>
          <a:xfrm>
            <a:off x="6708227" y="2819400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indent="0">
              <a:buNone/>
            </a:pPr>
            <a:r>
              <a:rPr lang="en-US" sz="1800" b="1" dirty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&gt;&gt;&gt; fib(3)</a:t>
            </a:r>
          </a:p>
          <a:p>
            <a:pPr marL="0" indent="0">
              <a:buNone/>
            </a:pPr>
            <a:r>
              <a:rPr lang="en-US" sz="18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 = 1 exists</a:t>
            </a:r>
          </a:p>
          <a:p>
            <a:pPr marL="0" indent="0">
              <a:buNone/>
            </a:pPr>
            <a:r>
              <a:rPr lang="en-US" sz="18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6021024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92b3bf485b_0_0"/>
          <p:cNvSpPr txBox="1"/>
          <p:nvPr/>
        </p:nvSpPr>
        <p:spPr>
          <a:xfrm>
            <a:off x="10949275" y="6478075"/>
            <a:ext cx="2259300" cy="13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CIS 521  |  </a:t>
            </a:r>
            <a:r>
              <a:rPr lang="en-US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37</a:t>
            </a:r>
            <a:endParaRPr sz="1400" b="0" i="0" u="none" strike="noStrike" cap="none" dirty="0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82" name="Google Shape;82;g92b3bf485b_0_0"/>
          <p:cNvSpPr txBox="1">
            <a:spLocks noGrp="1"/>
          </p:cNvSpPr>
          <p:nvPr>
            <p:ph type="body" idx="2"/>
          </p:nvPr>
        </p:nvSpPr>
        <p:spPr>
          <a:xfrm>
            <a:off x="399672" y="486177"/>
            <a:ext cx="12362513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3400" dirty="0"/>
              <a:t>Functions are “first-class” objects</a:t>
            </a:r>
            <a:endParaRPr lang="en-US" sz="3400" kern="0" dirty="0"/>
          </a:p>
        </p:txBody>
      </p:sp>
      <p:pic>
        <p:nvPicPr>
          <p:cNvPr id="86" name="Google Shape;86;g92b3bf485b_0_0"/>
          <p:cNvPicPr preferRelativeResize="0"/>
          <p:nvPr/>
        </p:nvPicPr>
        <p:blipFill rotWithShape="1">
          <a:blip r:embed="rId3">
            <a:alphaModFix/>
          </a:blip>
          <a:srcRect l="46493" t="230" r="43071" b="-230"/>
          <a:stretch/>
        </p:blipFill>
        <p:spPr>
          <a:xfrm>
            <a:off x="11603925" y="0"/>
            <a:ext cx="590700" cy="377295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g92b3bf485b_0_0"/>
          <p:cNvSpPr/>
          <p:nvPr/>
        </p:nvSpPr>
        <p:spPr>
          <a:xfrm>
            <a:off x="11603919" y="3696759"/>
            <a:ext cx="590700" cy="202800"/>
          </a:xfrm>
          <a:prstGeom prst="rect">
            <a:avLst/>
          </a:prstGeom>
          <a:solidFill>
            <a:srgbClr val="37066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1C082B-30D9-FF4E-AEB3-A2345B53FA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4997" y="1228544"/>
            <a:ext cx="10549603" cy="5829272"/>
          </a:xfrm>
        </p:spPr>
        <p:txBody>
          <a:bodyPr>
            <a:normAutofit/>
          </a:bodyPr>
          <a:lstStyle/>
          <a:p>
            <a:r>
              <a:rPr lang="en-US" dirty="0"/>
              <a:t>First class object</a:t>
            </a:r>
            <a:endParaRPr lang="en-US" b="0" dirty="0"/>
          </a:p>
          <a:p>
            <a:pPr lvl="1"/>
            <a:r>
              <a:rPr lang="en-US" b="0" dirty="0"/>
              <a:t>An entity that can be dynamically created, destroyed, passed to a function, returned as a value, and have all the rights as other variables in the programming language have</a:t>
            </a:r>
            <a:endParaRPr lang="en-US" dirty="0"/>
          </a:p>
          <a:p>
            <a:r>
              <a:rPr lang="en-US" dirty="0"/>
              <a:t>Functions are “first-class citizens”</a:t>
            </a:r>
          </a:p>
          <a:p>
            <a:pPr lvl="1"/>
            <a:r>
              <a:rPr lang="en-US" b="0" dirty="0"/>
              <a:t>Pass functions as arguments to other functions</a:t>
            </a:r>
          </a:p>
          <a:p>
            <a:pPr lvl="1"/>
            <a:r>
              <a:rPr lang="en-US" dirty="0"/>
              <a:t>R</a:t>
            </a:r>
            <a:r>
              <a:rPr lang="en-US" b="0" dirty="0"/>
              <a:t>etur</a:t>
            </a:r>
            <a:r>
              <a:rPr lang="en-US" dirty="0"/>
              <a:t>n</a:t>
            </a:r>
            <a:r>
              <a:rPr lang="en-US" b="0" dirty="0"/>
              <a:t> functions as the values from other functions</a:t>
            </a:r>
          </a:p>
          <a:p>
            <a:pPr lvl="1"/>
            <a:r>
              <a:rPr lang="en-US" b="0" dirty="0"/>
              <a:t>Assign functions to variables or store them in data structures</a:t>
            </a:r>
          </a:p>
          <a:p>
            <a:r>
              <a:rPr lang="en-US" dirty="0"/>
              <a:t>Higher order functions: take functions as input</a:t>
            </a: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def compose (</a:t>
            </a:r>
            <a:r>
              <a:rPr lang="en-US" b="1" dirty="0">
                <a:solidFill>
                  <a:srgbClr val="CE383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b="1" dirty="0">
                <a:solidFill>
                  <a:srgbClr val="CE383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, x):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return </a:t>
            </a:r>
            <a:r>
              <a:rPr lang="en-US" b="1" dirty="0">
                <a:solidFill>
                  <a:srgbClr val="CE383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f(g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(x))</a:t>
            </a:r>
          </a:p>
          <a:p>
            <a:pPr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10000"/>
              <a:buNone/>
            </a:pPr>
            <a:endParaRPr lang="en-US" sz="2400" dirty="0">
              <a:solidFill>
                <a:srgbClr val="660066"/>
              </a:solidFill>
              <a:latin typeface="Courier New" pitchFamily="49" charset="0"/>
            </a:endParaRPr>
          </a:p>
          <a:p>
            <a:pPr lvl="0"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10000"/>
              <a:buNone/>
            </a:pPr>
            <a:endParaRPr lang="en-US" sz="2400" b="1" i="1" dirty="0">
              <a:solidFill>
                <a:srgbClr val="C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BD71F36-6E28-400D-BD34-1E98EE229D2C}"/>
              </a:ext>
            </a:extLst>
          </p:cNvPr>
          <p:cNvSpPr/>
          <p:nvPr/>
        </p:nvSpPr>
        <p:spPr>
          <a:xfrm>
            <a:off x="4679731" y="4740165"/>
            <a:ext cx="457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compose(</a:t>
            </a:r>
            <a:r>
              <a:rPr lang="en-US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sum, [1, 2, 3])</a:t>
            </a:r>
          </a:p>
          <a:p>
            <a:pPr marL="0" indent="0">
              <a:buNone/>
            </a:pPr>
            <a:r>
              <a:rPr lang="en-US" sz="18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'6'</a:t>
            </a:r>
          </a:p>
        </p:txBody>
      </p:sp>
    </p:spTree>
    <p:extLst>
      <p:ext uri="{BB962C8B-B14F-4D97-AF65-F5344CB8AC3E}">
        <p14:creationId xmlns:p14="http://schemas.microsoft.com/office/powerpoint/2010/main" val="116672189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92b3bf485b_0_0"/>
          <p:cNvSpPr txBox="1"/>
          <p:nvPr/>
        </p:nvSpPr>
        <p:spPr>
          <a:xfrm>
            <a:off x="10949275" y="6478075"/>
            <a:ext cx="2259300" cy="13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CIS 521  |  </a:t>
            </a:r>
            <a:r>
              <a:rPr lang="en-US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38</a:t>
            </a:r>
            <a:endParaRPr sz="1400" b="0" i="0" u="none" strike="noStrike" cap="none" dirty="0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82" name="Google Shape;82;g92b3bf485b_0_0"/>
          <p:cNvSpPr txBox="1">
            <a:spLocks noGrp="1"/>
          </p:cNvSpPr>
          <p:nvPr>
            <p:ph type="body" idx="2"/>
          </p:nvPr>
        </p:nvSpPr>
        <p:spPr>
          <a:xfrm>
            <a:off x="399672" y="486177"/>
            <a:ext cx="12362513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3400" dirty="0"/>
              <a:t>Higher Order Functions: Map, Filter</a:t>
            </a:r>
            <a:endParaRPr lang="en-US" sz="3400" kern="0" dirty="0"/>
          </a:p>
        </p:txBody>
      </p:sp>
      <p:pic>
        <p:nvPicPr>
          <p:cNvPr id="86" name="Google Shape;86;g92b3bf485b_0_0"/>
          <p:cNvPicPr preferRelativeResize="0"/>
          <p:nvPr/>
        </p:nvPicPr>
        <p:blipFill rotWithShape="1">
          <a:blip r:embed="rId3">
            <a:alphaModFix/>
          </a:blip>
          <a:srcRect l="46493" t="230" r="43071" b="-230"/>
          <a:stretch/>
        </p:blipFill>
        <p:spPr>
          <a:xfrm>
            <a:off x="11603925" y="0"/>
            <a:ext cx="590700" cy="377295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g92b3bf485b_0_0"/>
          <p:cNvSpPr/>
          <p:nvPr/>
        </p:nvSpPr>
        <p:spPr>
          <a:xfrm>
            <a:off x="11603919" y="3696759"/>
            <a:ext cx="590700" cy="202800"/>
          </a:xfrm>
          <a:prstGeom prst="rect">
            <a:avLst/>
          </a:prstGeom>
          <a:solidFill>
            <a:srgbClr val="37066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1C082B-30D9-FF4E-AEB3-A2345B53FA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4997" y="1228544"/>
            <a:ext cx="10549603" cy="58292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[int(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) for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in ['1', '2']] </a:t>
            </a:r>
          </a:p>
          <a:p>
            <a:pPr marL="0" indent="0">
              <a:buNone/>
            </a:pPr>
            <a:r>
              <a:rPr lang="en-US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[1, 2]</a:t>
            </a:r>
          </a:p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list(</a:t>
            </a:r>
            <a:r>
              <a:rPr lang="en-US" b="1" dirty="0">
                <a:solidFill>
                  <a:srgbClr val="CE383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map(int, ['1', '2'])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)	#equivalent to above</a:t>
            </a:r>
          </a:p>
          <a:p>
            <a:pPr marL="0" indent="0">
              <a:buNone/>
            </a:pPr>
            <a:endParaRPr lang="en-US" b="1" dirty="0">
              <a:latin typeface="Courier New" panose="02070309020205020404" pitchFamily="49" charset="0"/>
              <a:ea typeface="Courier New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def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is_even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(x):</a:t>
            </a:r>
          </a:p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return x % 2 == 0</a:t>
            </a:r>
          </a:p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[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for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in [1, 2, 3, 4, 5] if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is_even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)] </a:t>
            </a:r>
          </a:p>
          <a:p>
            <a:pPr marL="0" indent="0">
              <a:buNone/>
            </a:pPr>
            <a:r>
              <a:rPr lang="en-US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[2, 4] </a:t>
            </a:r>
          </a:p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list(</a:t>
            </a:r>
            <a:r>
              <a:rPr lang="en-US" b="1" dirty="0">
                <a:solidFill>
                  <a:srgbClr val="CE383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filter(</a:t>
            </a:r>
            <a:r>
              <a:rPr lang="en-US" b="1" dirty="0" err="1">
                <a:solidFill>
                  <a:srgbClr val="CE383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is_even</a:t>
            </a:r>
            <a:r>
              <a:rPr lang="en-US" b="1" dirty="0">
                <a:solidFill>
                  <a:srgbClr val="CE383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[1, 2, 3, 4, 5])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) #equivalent</a:t>
            </a:r>
          </a:p>
          <a:p>
            <a:pPr marL="0" indent="0">
              <a:buNone/>
            </a:pPr>
            <a:endParaRPr lang="en-US" b="1" dirty="0">
              <a:latin typeface="Courier New" panose="02070309020205020404" pitchFamily="49" charset="0"/>
              <a:ea typeface="Courier New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</a:t>
            </a:r>
            <a:r>
              <a:rPr lang="en-US" b="1" dirty="0">
                <a:solidFill>
                  <a:srgbClr val="CE383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lambda x: x%2==0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list(</a:t>
            </a:r>
            <a:r>
              <a:rPr lang="en-US" b="1" dirty="0">
                <a:solidFill>
                  <a:srgbClr val="CE383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filter(lambda x: x%2==0, [1, 2, 3, 4, 5])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) #also equivalent</a:t>
            </a:r>
          </a:p>
          <a:p>
            <a:pPr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10000"/>
              <a:buNone/>
            </a:pPr>
            <a:endParaRPr lang="en-US" sz="2400" dirty="0">
              <a:solidFill>
                <a:srgbClr val="660066"/>
              </a:solidFill>
              <a:latin typeface="Courier New" pitchFamily="49" charset="0"/>
            </a:endParaRPr>
          </a:p>
          <a:p>
            <a:pPr lvl="0"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10000"/>
              <a:buNone/>
            </a:pPr>
            <a:endParaRPr lang="en-US" sz="2400" b="1" i="1" dirty="0">
              <a:solidFill>
                <a:srgbClr val="C00000"/>
              </a:solidFill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680942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92b3bf485b_0_0"/>
          <p:cNvSpPr txBox="1"/>
          <p:nvPr/>
        </p:nvSpPr>
        <p:spPr>
          <a:xfrm>
            <a:off x="10949275" y="6478075"/>
            <a:ext cx="2259300" cy="13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CIS 521  |  </a:t>
            </a:r>
            <a:r>
              <a:rPr lang="en-US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39</a:t>
            </a:r>
            <a:endParaRPr sz="1400" b="0" i="0" u="none" strike="noStrike" cap="none" dirty="0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82" name="Google Shape;82;g92b3bf485b_0_0"/>
          <p:cNvSpPr txBox="1">
            <a:spLocks noGrp="1"/>
          </p:cNvSpPr>
          <p:nvPr>
            <p:ph type="body" idx="2"/>
          </p:nvPr>
        </p:nvSpPr>
        <p:spPr>
          <a:xfrm>
            <a:off x="399672" y="486177"/>
            <a:ext cx="12362513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4000" dirty="0"/>
              <a:t>Sorted list of n-grams</a:t>
            </a:r>
            <a:endParaRPr lang="en-US" sz="3400" kern="0" dirty="0"/>
          </a:p>
        </p:txBody>
      </p:sp>
      <p:pic>
        <p:nvPicPr>
          <p:cNvPr id="86" name="Google Shape;86;g92b3bf485b_0_0"/>
          <p:cNvPicPr preferRelativeResize="0"/>
          <p:nvPr/>
        </p:nvPicPr>
        <p:blipFill rotWithShape="1">
          <a:blip r:embed="rId3">
            <a:alphaModFix/>
          </a:blip>
          <a:srcRect l="46493" t="230" r="43071" b="-230"/>
          <a:stretch/>
        </p:blipFill>
        <p:spPr>
          <a:xfrm>
            <a:off x="11603925" y="0"/>
            <a:ext cx="590700" cy="377295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g92b3bf485b_0_0"/>
          <p:cNvSpPr/>
          <p:nvPr/>
        </p:nvSpPr>
        <p:spPr>
          <a:xfrm>
            <a:off x="11603919" y="3696759"/>
            <a:ext cx="590700" cy="202800"/>
          </a:xfrm>
          <a:prstGeom prst="rect">
            <a:avLst/>
          </a:prstGeom>
          <a:solidFill>
            <a:srgbClr val="37066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1C082B-30D9-FF4E-AEB3-A2345B53FA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4997" y="1228544"/>
            <a:ext cx="10549603" cy="5829272"/>
          </a:xfrm>
        </p:spPr>
        <p:txBody>
          <a:bodyPr>
            <a:normAutofit lnSpcReduction="10000"/>
          </a:bodyPr>
          <a:lstStyle/>
          <a:p>
            <a:pPr>
              <a:buFont typeface="Wingdings" pitchFamily="2" charset="2"/>
              <a:buNone/>
              <a:defRPr/>
            </a:pP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from operator import 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itemgetter</a:t>
            </a:r>
            <a:endParaRPr lang="en-US" sz="2000" b="1" dirty="0">
              <a:latin typeface="Courier New" charset="0"/>
              <a:ea typeface="Courier New" charset="0"/>
              <a:cs typeface="Courier New" charset="0"/>
            </a:endParaRPr>
          </a:p>
          <a:p>
            <a:pPr>
              <a:buFont typeface="Wingdings" pitchFamily="2" charset="2"/>
              <a:buNone/>
              <a:defRPr/>
            </a:pPr>
            <a:endParaRPr lang="en-US" sz="2000" b="1" dirty="0">
              <a:latin typeface="Courier New" charset="0"/>
              <a:ea typeface="Courier New" charset="0"/>
              <a:cs typeface="Courier New" charset="0"/>
            </a:endParaRPr>
          </a:p>
          <a:p>
            <a:pPr>
              <a:buFont typeface="Wingdings" pitchFamily="2" charset="2"/>
              <a:buNone/>
              <a:defRPr/>
            </a:pP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def 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calc_ngram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inputstring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nlen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): </a:t>
            </a:r>
          </a:p>
          <a:p>
            <a:pPr>
              <a:buFont typeface="Wingdings" pitchFamily="2" charset="2"/>
              <a:buNone/>
              <a:defRPr/>
            </a:pP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ngram_list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 = [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inputstring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[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x:x+nlen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] for x in \</a:t>
            </a:r>
          </a:p>
          <a:p>
            <a:pPr>
              <a:buFont typeface="Wingdings" pitchFamily="2" charset="2"/>
              <a:buNone/>
              <a:defRPr/>
            </a:pP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        range(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len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inputstring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)- 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nlen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 + 1)]</a:t>
            </a:r>
          </a:p>
          <a:p>
            <a:pPr>
              <a:buFont typeface="Wingdings" pitchFamily="2" charset="2"/>
              <a:buNone/>
              <a:defRPr/>
            </a:pP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ngram_freq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 = {}	 </a:t>
            </a:r>
            <a:r>
              <a:rPr lang="en-US" sz="2000" b="1" dirty="0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# </a:t>
            </a:r>
            <a:r>
              <a:rPr lang="en-US" sz="2000" b="1" dirty="0" err="1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dict</a:t>
            </a:r>
            <a:r>
              <a:rPr lang="en-US" sz="2000" b="1" dirty="0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 for storing results </a:t>
            </a:r>
          </a:p>
          <a:p>
            <a:pPr>
              <a:buFont typeface="Wingdings" pitchFamily="2" charset="2"/>
              <a:buNone/>
              <a:defRPr/>
            </a:pP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    for n in 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ngram_list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: </a:t>
            </a:r>
            <a:r>
              <a:rPr lang="en-US" sz="2000" b="1" dirty="0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# collect the distinct n-grams and count </a:t>
            </a:r>
          </a:p>
          <a:p>
            <a:pPr>
              <a:buFont typeface="Wingdings" pitchFamily="2" charset="2"/>
              <a:buNone/>
              <a:defRPr/>
            </a:pP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        if n in 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ngram_freq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: </a:t>
            </a:r>
          </a:p>
          <a:p>
            <a:pPr>
              <a:buFont typeface="Wingdings" pitchFamily="2" charset="2"/>
              <a:buNone/>
              <a:defRPr/>
            </a:pP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            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ngram_freq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[n] += 1 </a:t>
            </a:r>
          </a:p>
          <a:p>
            <a:pPr>
              <a:buFont typeface="Wingdings" pitchFamily="2" charset="2"/>
              <a:buNone/>
              <a:defRPr/>
            </a:pP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		else: </a:t>
            </a:r>
          </a:p>
          <a:p>
            <a:pPr>
              <a:buFont typeface="Wingdings" pitchFamily="2" charset="2"/>
              <a:buNone/>
              <a:defRPr/>
            </a:pP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            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ngram_freq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[n] = 1 </a:t>
            </a:r>
            <a:r>
              <a:rPr lang="en-US" sz="2000" b="1" dirty="0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# human counting numbers start at 1</a:t>
            </a:r>
          </a:p>
          <a:p>
            <a:pPr>
              <a:buFont typeface="Wingdings" pitchFamily="2" charset="2"/>
              <a:buNone/>
              <a:defRPr/>
            </a:pPr>
            <a:r>
              <a:rPr lang="en-US" sz="2000" b="1" dirty="0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    # Can set reverse to change order of sort </a:t>
            </a:r>
          </a:p>
          <a:p>
            <a:pPr>
              <a:buNone/>
              <a:defRPr/>
            </a:pPr>
            <a:r>
              <a:rPr lang="en-US" sz="2000" b="1" dirty="0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	 # (reverse=True for ascending; reverse=False for descending)</a:t>
            </a:r>
          </a:p>
          <a:p>
            <a:pPr>
              <a:buFont typeface="Wingdings" pitchFamily="2" charset="2"/>
              <a:buNone/>
              <a:defRPr/>
            </a:pP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    return sorted(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ngram_freq.items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(), \</a:t>
            </a:r>
          </a:p>
          <a:p>
            <a:pPr>
              <a:buFont typeface="Wingdings" pitchFamily="2" charset="2"/>
              <a:buNone/>
              <a:defRPr/>
            </a:pPr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            key=</a:t>
            </a:r>
            <a:r>
              <a:rPr lang="en-US" sz="2000" dirty="0" err="1">
                <a:latin typeface="Courier New" charset="0"/>
                <a:ea typeface="Courier New" charset="0"/>
                <a:cs typeface="Courier New" charset="0"/>
              </a:rPr>
              <a:t>itemgetter</a:t>
            </a:r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(1), reverse=True)</a:t>
            </a:r>
          </a:p>
          <a:p>
            <a:pPr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10000"/>
              <a:buNone/>
            </a:pPr>
            <a:endParaRPr lang="en-US" sz="2400" dirty="0">
              <a:solidFill>
                <a:srgbClr val="660066"/>
              </a:solidFill>
              <a:latin typeface="Courier New" pitchFamily="49" charset="0"/>
            </a:endParaRPr>
          </a:p>
          <a:p>
            <a:pPr lvl="0"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10000"/>
              <a:buNone/>
            </a:pPr>
            <a:endParaRPr lang="en-US" sz="2400" b="1" i="1" dirty="0">
              <a:solidFill>
                <a:srgbClr val="C00000"/>
              </a:solidFill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7967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92b3bf485b_0_0"/>
          <p:cNvSpPr txBox="1"/>
          <p:nvPr/>
        </p:nvSpPr>
        <p:spPr>
          <a:xfrm>
            <a:off x="10949275" y="6478075"/>
            <a:ext cx="2259300" cy="13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CIS 521  |  4</a:t>
            </a:r>
            <a:endParaRPr sz="1400" b="0" i="0" u="none" strike="noStrike" cap="none" dirty="0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82" name="Google Shape;82;g92b3bf485b_0_0"/>
          <p:cNvSpPr txBox="1">
            <a:spLocks noGrp="1"/>
          </p:cNvSpPr>
          <p:nvPr>
            <p:ph type="body" idx="2"/>
          </p:nvPr>
        </p:nvSpPr>
        <p:spPr>
          <a:xfrm>
            <a:off x="399673" y="486177"/>
            <a:ext cx="10555200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buClr>
                <a:schemeClr val="accent1"/>
              </a:buClr>
            </a:pPr>
            <a:r>
              <a:rPr lang="en-US" sz="3400" dirty="0"/>
              <a:t>For Loops</a:t>
            </a:r>
            <a:endParaRPr sz="3400" b="1" dirty="0">
              <a:solidFill>
                <a:srgbClr val="37066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86" name="Google Shape;86;g92b3bf485b_0_0"/>
          <p:cNvPicPr preferRelativeResize="0"/>
          <p:nvPr/>
        </p:nvPicPr>
        <p:blipFill rotWithShape="1">
          <a:blip r:embed="rId3">
            <a:alphaModFix/>
          </a:blip>
          <a:srcRect l="46493" t="230" r="43071" b="-230"/>
          <a:stretch/>
        </p:blipFill>
        <p:spPr>
          <a:xfrm>
            <a:off x="11603925" y="0"/>
            <a:ext cx="590700" cy="377295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g92b3bf485b_0_0"/>
          <p:cNvSpPr/>
          <p:nvPr/>
        </p:nvSpPr>
        <p:spPr>
          <a:xfrm>
            <a:off x="11603919" y="3696759"/>
            <a:ext cx="590700" cy="202800"/>
          </a:xfrm>
          <a:prstGeom prst="rect">
            <a:avLst/>
          </a:prstGeom>
          <a:solidFill>
            <a:srgbClr val="37066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1C082B-30D9-FF4E-AEB3-A2345B53FA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9673" y="1375568"/>
            <a:ext cx="10555288" cy="4106863"/>
          </a:xfrm>
        </p:spPr>
        <p:txBody>
          <a:bodyPr/>
          <a:lstStyle/>
          <a:p>
            <a:r>
              <a:rPr lang="en-US" dirty="0"/>
              <a:t>If you’ve got an existing list, this iterates each item in it. </a:t>
            </a:r>
          </a:p>
          <a:p>
            <a:r>
              <a:rPr lang="en-US" dirty="0"/>
              <a:t>You can generate a list with </a:t>
            </a:r>
            <a:r>
              <a:rPr lang="en-US" b="1" dirty="0"/>
              <a:t>Range</a:t>
            </a:r>
            <a:r>
              <a:rPr lang="en-US" dirty="0"/>
              <a:t>:</a:t>
            </a:r>
          </a:p>
          <a:p>
            <a:pPr lvl="1"/>
            <a:r>
              <a:rPr lang="en-US" b="1" dirty="0">
                <a:solidFill>
                  <a:srgbClr val="660066"/>
                </a:solidFill>
                <a:latin typeface="Courier New" pitchFamily="49" charset="0"/>
              </a:rPr>
              <a:t>list(range(5)) </a:t>
            </a:r>
            <a:r>
              <a:rPr lang="en-US" sz="1800" b="1" dirty="0">
                <a:latin typeface="Courier New" pitchFamily="49" charset="0"/>
              </a:rPr>
              <a:t>returns </a:t>
            </a:r>
            <a:r>
              <a:rPr lang="en-US" b="1" dirty="0">
                <a:solidFill>
                  <a:srgbClr val="660066"/>
                </a:solidFill>
                <a:latin typeface="Courier New" pitchFamily="49" charset="0"/>
              </a:rPr>
              <a:t>[0,1,2,3,4]</a:t>
            </a:r>
          </a:p>
          <a:p>
            <a:pPr lvl="1"/>
            <a:r>
              <a:rPr lang="en-US" dirty="0"/>
              <a:t>So we can say:</a:t>
            </a:r>
            <a:br>
              <a:rPr lang="en-US" dirty="0"/>
            </a:br>
            <a:r>
              <a:rPr lang="en-US" dirty="0"/>
              <a:t>           </a:t>
            </a:r>
            <a:r>
              <a:rPr lang="en-US" sz="1800" b="1" dirty="0">
                <a:latin typeface="Courier New" pitchFamily="49" charset="0"/>
              </a:rPr>
              <a:t>for </a:t>
            </a:r>
            <a:r>
              <a:rPr lang="en-US" sz="1800" b="1" dirty="0">
                <a:solidFill>
                  <a:srgbClr val="FF3300"/>
                </a:solidFill>
                <a:latin typeface="Courier New" pitchFamily="49" charset="0"/>
              </a:rPr>
              <a:t>x</a:t>
            </a:r>
            <a:r>
              <a:rPr lang="en-US" sz="1800" b="1" dirty="0">
                <a:latin typeface="Courier New" pitchFamily="49" charset="0"/>
              </a:rPr>
              <a:t> in </a:t>
            </a:r>
            <a:r>
              <a:rPr lang="en-US" sz="1800" b="1" dirty="0">
                <a:solidFill>
                  <a:srgbClr val="660066"/>
                </a:solidFill>
                <a:latin typeface="Courier New" pitchFamily="49" charset="0"/>
              </a:rPr>
              <a:t>range(5)</a:t>
            </a:r>
            <a:r>
              <a:rPr lang="en-US" sz="1800" b="1" dirty="0">
                <a:latin typeface="Courier New" pitchFamily="49" charset="0"/>
              </a:rPr>
              <a:t>:</a:t>
            </a:r>
            <a:br>
              <a:rPr lang="en-US" sz="1800" b="1" dirty="0">
                <a:latin typeface="Courier New" pitchFamily="49" charset="0"/>
              </a:rPr>
            </a:br>
            <a:r>
              <a:rPr lang="en-US" sz="1800" b="1" dirty="0">
                <a:latin typeface="Courier New" pitchFamily="49" charset="0"/>
              </a:rPr>
              <a:t>        </a:t>
            </a:r>
            <a:r>
              <a:rPr lang="en-US" sz="1800" b="1" dirty="0">
                <a:solidFill>
                  <a:schemeClr val="accent2"/>
                </a:solidFill>
                <a:latin typeface="Courier New" pitchFamily="49" charset="0"/>
              </a:rPr>
              <a:t>print(x)</a:t>
            </a:r>
          </a:p>
          <a:p>
            <a:r>
              <a:rPr lang="en-US" dirty="0">
                <a:solidFill>
                  <a:srgbClr val="FF33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&lt;item&gt;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/>
              <a:t>can be more complex than a single variable name.</a:t>
            </a:r>
            <a:endParaRPr lang="en-US" dirty="0">
              <a:latin typeface="Courier New" pitchFamily="49" charset="0"/>
            </a:endParaRPr>
          </a:p>
          <a:p>
            <a:pPr lvl="1">
              <a:buFontTx/>
              <a:buNone/>
            </a:pPr>
            <a:r>
              <a:rPr lang="en-US" sz="1800" b="1" dirty="0">
                <a:latin typeface="Courier New" pitchFamily="49" charset="0"/>
              </a:rPr>
              <a:t>for </a:t>
            </a:r>
            <a:r>
              <a:rPr lang="en-US" sz="1800" b="1" dirty="0">
                <a:solidFill>
                  <a:srgbClr val="FF3300"/>
                </a:solidFill>
                <a:latin typeface="Courier New" pitchFamily="49" charset="0"/>
              </a:rPr>
              <a:t>(x, y)</a:t>
            </a:r>
            <a:r>
              <a:rPr lang="en-US" sz="1800" b="1" dirty="0">
                <a:latin typeface="Courier New" pitchFamily="49" charset="0"/>
              </a:rPr>
              <a:t> in </a:t>
            </a:r>
            <a:r>
              <a:rPr lang="en-US" sz="1800" b="1" dirty="0">
                <a:solidFill>
                  <a:srgbClr val="660066"/>
                </a:solidFill>
                <a:latin typeface="Courier New" pitchFamily="49" charset="0"/>
              </a:rPr>
              <a:t>[('a',1), ('b',2), ('c',3), ('d',4)]</a:t>
            </a:r>
            <a:r>
              <a:rPr lang="en-US" sz="1800" b="1" dirty="0">
                <a:latin typeface="Courier New" pitchFamily="49" charset="0"/>
              </a:rPr>
              <a:t>:</a:t>
            </a:r>
          </a:p>
          <a:p>
            <a:pPr lvl="1">
              <a:buFontTx/>
              <a:buNone/>
            </a:pPr>
            <a:r>
              <a:rPr lang="en-US" sz="1800" b="1" dirty="0">
                <a:latin typeface="Courier New" pitchFamily="49" charset="0"/>
              </a:rPr>
              <a:t>	</a:t>
            </a:r>
            <a:r>
              <a:rPr lang="en-US" sz="1800" b="1" dirty="0">
                <a:solidFill>
                  <a:schemeClr val="accent2"/>
                </a:solidFill>
                <a:latin typeface="Courier New" pitchFamily="49" charset="0"/>
              </a:rPr>
              <a:t>print(x)</a:t>
            </a:r>
          </a:p>
          <a:p>
            <a:pPr marL="101600" indent="0">
              <a:buNone/>
            </a:pPr>
            <a:endParaRPr lang="en-US" dirty="0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2D1D937C-4FDC-4F41-AB06-8983F9CBF2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81856" y="296349"/>
            <a:ext cx="5105400" cy="840828"/>
          </a:xfrm>
          <a:prstGeom prst="rect">
            <a:avLst/>
          </a:prstGeom>
          <a:solidFill>
            <a:srgbClr val="DDDDDD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pPr eaLnBrk="0" hangingPunct="0"/>
            <a:r>
              <a:rPr lang="en-US" sz="2400" b="1" dirty="0">
                <a:latin typeface="Courier New" pitchFamily="49" charset="0"/>
                <a:ea typeface="+mn-ea"/>
                <a:cs typeface="+mn-cs"/>
              </a:rPr>
              <a:t>for </a:t>
            </a:r>
            <a:r>
              <a:rPr lang="en-US" sz="2400" b="1" dirty="0">
                <a:solidFill>
                  <a:srgbClr val="FF3300"/>
                </a:solidFill>
                <a:latin typeface="Courier New" pitchFamily="49" charset="0"/>
                <a:ea typeface="+mn-ea"/>
                <a:cs typeface="+mn-cs"/>
              </a:rPr>
              <a:t>&lt;item&gt;</a:t>
            </a:r>
            <a:r>
              <a:rPr lang="en-US" sz="2400" b="1" dirty="0">
                <a:latin typeface="Courier New" pitchFamily="49" charset="0"/>
                <a:ea typeface="+mn-ea"/>
                <a:cs typeface="+mn-cs"/>
              </a:rPr>
              <a:t> in </a:t>
            </a:r>
            <a:r>
              <a:rPr lang="en-US" sz="2400" b="1" dirty="0">
                <a:solidFill>
                  <a:srgbClr val="660066"/>
                </a:solidFill>
                <a:latin typeface="Courier New" pitchFamily="49" charset="0"/>
                <a:ea typeface="+mn-ea"/>
                <a:cs typeface="+mn-cs"/>
              </a:rPr>
              <a:t>&lt;collection&gt;</a:t>
            </a:r>
            <a:r>
              <a:rPr lang="en-US" sz="2400" b="1" dirty="0">
                <a:latin typeface="Courier New" pitchFamily="49" charset="0"/>
                <a:ea typeface="+mn-ea"/>
                <a:cs typeface="+mn-cs"/>
              </a:rPr>
              <a:t>:</a:t>
            </a:r>
            <a:br>
              <a:rPr lang="en-US" sz="2400" b="1" dirty="0">
                <a:latin typeface="Courier New" pitchFamily="49" charset="0"/>
                <a:ea typeface="+mn-ea"/>
                <a:cs typeface="+mn-cs"/>
              </a:rPr>
            </a:br>
            <a:r>
              <a:rPr lang="en-US" sz="2400" b="1" dirty="0">
                <a:latin typeface="Courier New" pitchFamily="49" charset="0"/>
                <a:ea typeface="+mn-ea"/>
                <a:cs typeface="+mn-cs"/>
              </a:rPr>
              <a:t>  </a:t>
            </a:r>
            <a:r>
              <a:rPr lang="en-US" sz="2400" b="1" dirty="0">
                <a:solidFill>
                  <a:srgbClr val="0000FF"/>
                </a:solidFill>
                <a:latin typeface="Courier New" pitchFamily="49" charset="0"/>
                <a:ea typeface="+mn-ea"/>
                <a:cs typeface="+mn-cs"/>
              </a:rPr>
              <a:t>&lt;statements&gt;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797028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"/>
          <p:cNvSpPr txBox="1">
            <a:spLocks noGrp="1"/>
          </p:cNvSpPr>
          <p:nvPr>
            <p:ph type="body" idx="2"/>
          </p:nvPr>
        </p:nvSpPr>
        <p:spPr>
          <a:xfrm>
            <a:off x="961519" y="2663095"/>
            <a:ext cx="5465099" cy="15318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lvl="0" indent="0">
              <a:spcBef>
                <a:spcPts val="0"/>
              </a:spcBef>
              <a:buClr>
                <a:schemeClr val="accent1"/>
              </a:buClr>
            </a:pPr>
            <a:r>
              <a:rPr lang="en-US" sz="5400" dirty="0"/>
              <a:t>Classes and Inheritance</a:t>
            </a:r>
            <a:endParaRPr sz="3400" b="1" dirty="0">
              <a:solidFill>
                <a:srgbClr val="37066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5" name="Google Shape;65;p2"/>
          <p:cNvSpPr txBox="1"/>
          <p:nvPr/>
        </p:nvSpPr>
        <p:spPr>
          <a:xfrm>
            <a:off x="10949275" y="6478075"/>
            <a:ext cx="2259300" cy="13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CIS </a:t>
            </a:r>
            <a:r>
              <a:rPr lang="en-US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521</a:t>
            </a:r>
            <a:r>
              <a:rPr lang="en-US" sz="1400" b="0" i="0" u="none" strike="noStrike" cap="none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  |  40</a:t>
            </a:r>
            <a:endParaRPr sz="1400" b="0" i="0" u="none" strike="noStrike" cap="none" dirty="0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pic>
        <p:nvPicPr>
          <p:cNvPr id="66" name="Google Shape;66;p2"/>
          <p:cNvPicPr preferRelativeResize="0"/>
          <p:nvPr/>
        </p:nvPicPr>
        <p:blipFill rotWithShape="1">
          <a:blip r:embed="rId3">
            <a:alphaModFix/>
          </a:blip>
          <a:srcRect l="46493" t="230" r="43071" b="-230"/>
          <a:stretch/>
        </p:blipFill>
        <p:spPr>
          <a:xfrm>
            <a:off x="11603925" y="0"/>
            <a:ext cx="590700" cy="377295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2"/>
          <p:cNvSpPr/>
          <p:nvPr/>
        </p:nvSpPr>
        <p:spPr>
          <a:xfrm>
            <a:off x="11603919" y="3696759"/>
            <a:ext cx="590700" cy="202800"/>
          </a:xfrm>
          <a:prstGeom prst="rect">
            <a:avLst/>
          </a:prstGeom>
          <a:solidFill>
            <a:srgbClr val="37066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1D9E0B-94AF-4CE4-8974-ACFB297A4A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4400" y="3899559"/>
            <a:ext cx="5080000" cy="2463800"/>
          </a:xfrm>
          <a:prstGeom prst="rect">
            <a:avLst/>
          </a:prstGeom>
        </p:spPr>
      </p:pic>
      <p:pic>
        <p:nvPicPr>
          <p:cNvPr id="5" name="Picture 4" descr="BD07897_">
            <a:extLst>
              <a:ext uri="{FF2B5EF4-FFF2-40B4-BE49-F238E27FC236}">
                <a16:creationId xmlns:a16="http://schemas.microsoft.com/office/drawing/2014/main" id="{53761768-C2A9-4580-A7AF-1D4E69115F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7915" y="3919402"/>
            <a:ext cx="2122488" cy="2424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4204223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92b3bf485b_0_0"/>
          <p:cNvSpPr txBox="1"/>
          <p:nvPr/>
        </p:nvSpPr>
        <p:spPr>
          <a:xfrm>
            <a:off x="10949275" y="6478075"/>
            <a:ext cx="2259300" cy="13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CIS 521  |  41</a:t>
            </a:r>
            <a:endParaRPr sz="1400" b="0" i="0" u="none" strike="noStrike" cap="none" dirty="0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82" name="Google Shape;82;g92b3bf485b_0_0"/>
          <p:cNvSpPr txBox="1">
            <a:spLocks noGrp="1"/>
          </p:cNvSpPr>
          <p:nvPr>
            <p:ph type="body" idx="2"/>
          </p:nvPr>
        </p:nvSpPr>
        <p:spPr>
          <a:xfrm>
            <a:off x="399672" y="353845"/>
            <a:ext cx="12362513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3400" dirty="0"/>
              <a:t>Creating a class</a:t>
            </a:r>
            <a:endParaRPr lang="en-US" sz="3400" kern="0" dirty="0"/>
          </a:p>
        </p:txBody>
      </p:sp>
      <p:pic>
        <p:nvPicPr>
          <p:cNvPr id="86" name="Google Shape;86;g92b3bf485b_0_0"/>
          <p:cNvPicPr preferRelativeResize="0"/>
          <p:nvPr/>
        </p:nvPicPr>
        <p:blipFill rotWithShape="1">
          <a:blip r:embed="rId3">
            <a:alphaModFix/>
          </a:blip>
          <a:srcRect l="46493" t="230" r="43071" b="-230"/>
          <a:stretch/>
        </p:blipFill>
        <p:spPr>
          <a:xfrm>
            <a:off x="11603925" y="0"/>
            <a:ext cx="590700" cy="377295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g92b3bf485b_0_0"/>
          <p:cNvSpPr/>
          <p:nvPr/>
        </p:nvSpPr>
        <p:spPr>
          <a:xfrm>
            <a:off x="11603919" y="3696759"/>
            <a:ext cx="590700" cy="202800"/>
          </a:xfrm>
          <a:prstGeom prst="rect">
            <a:avLst/>
          </a:prstGeom>
          <a:solidFill>
            <a:srgbClr val="37066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1C082B-30D9-FF4E-AEB3-A2345B53FA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4997" y="927666"/>
            <a:ext cx="10549603" cy="5829272"/>
          </a:xfrm>
        </p:spPr>
        <p:txBody>
          <a:bodyPr>
            <a:normAutofit fontScale="92500" lnSpcReduction="10000"/>
          </a:bodyPr>
          <a:lstStyle/>
          <a:p>
            <a:pPr marL="365760" indent="-256032" fontAlgn="auto">
              <a:spcAft>
                <a:spcPts val="0"/>
              </a:spcAft>
              <a:buFont typeface="Wingdings 3"/>
              <a:buNone/>
              <a:defRPr/>
            </a:pPr>
            <a:r>
              <a:rPr lang="en-US" sz="2200" b="1" dirty="0">
                <a:solidFill>
                  <a:srgbClr val="C00000"/>
                </a:solidFill>
              </a:rPr>
              <a:t>class Student:</a:t>
            </a:r>
          </a:p>
          <a:p>
            <a:pPr marL="365760" indent="-256032" fontAlgn="auto">
              <a:spcAft>
                <a:spcPts val="0"/>
              </a:spcAft>
              <a:buFont typeface="Wingdings 3"/>
              <a:buNone/>
              <a:defRPr/>
            </a:pPr>
            <a:r>
              <a:rPr lang="en-US" sz="2200" b="1" dirty="0">
                <a:solidFill>
                  <a:srgbClr val="00B050"/>
                </a:solidFill>
              </a:rPr>
              <a:t>   </a:t>
            </a:r>
            <a:r>
              <a:rPr lang="en-US" sz="2200" b="1" dirty="0">
                <a:solidFill>
                  <a:srgbClr val="000000"/>
                </a:solidFill>
              </a:rPr>
              <a:t> univ = "</a:t>
            </a:r>
            <a:r>
              <a:rPr lang="en-US" sz="2200" b="1" dirty="0" err="1">
                <a:solidFill>
                  <a:srgbClr val="000000"/>
                </a:solidFill>
              </a:rPr>
              <a:t>upenn</a:t>
            </a:r>
            <a:r>
              <a:rPr lang="en-US" sz="2200" b="1" dirty="0">
                <a:solidFill>
                  <a:srgbClr val="000000"/>
                </a:solidFill>
              </a:rPr>
              <a:t>" # class attribute</a:t>
            </a:r>
          </a:p>
          <a:p>
            <a:pPr marL="365760" indent="-256032" fontAlgn="auto">
              <a:spcAft>
                <a:spcPts val="0"/>
              </a:spcAft>
              <a:buFont typeface="Wingdings 3"/>
              <a:buNone/>
              <a:defRPr/>
            </a:pPr>
            <a:endParaRPr lang="en-US" sz="2200" b="1" dirty="0">
              <a:solidFill>
                <a:srgbClr val="00B050"/>
              </a:solidFill>
            </a:endParaRPr>
          </a:p>
          <a:p>
            <a:pPr marL="365760" indent="-256032" fontAlgn="auto">
              <a:spcAft>
                <a:spcPts val="0"/>
              </a:spcAft>
              <a:buFont typeface="Wingdings 3"/>
              <a:buNone/>
              <a:defRPr/>
            </a:pPr>
            <a:r>
              <a:rPr lang="en-US" sz="2200" b="1" dirty="0">
                <a:solidFill>
                  <a:srgbClr val="00B050"/>
                </a:solidFill>
              </a:rPr>
              <a:t>    </a:t>
            </a:r>
            <a:r>
              <a:rPr lang="en-US" sz="2200" b="1" dirty="0">
                <a:solidFill>
                  <a:srgbClr val="C00000"/>
                </a:solidFill>
              </a:rPr>
              <a:t>def  </a:t>
            </a:r>
            <a:r>
              <a:rPr lang="en-US" sz="2200" b="1" spc="4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__</a:t>
            </a:r>
            <a:r>
              <a:rPr lang="en-US" sz="2200" b="1" dirty="0" err="1">
                <a:solidFill>
                  <a:srgbClr val="C00000"/>
                </a:solidFill>
              </a:rPr>
              <a:t>init</a:t>
            </a:r>
            <a:r>
              <a:rPr lang="en-US" sz="2200" b="1" spc="4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__</a:t>
            </a:r>
            <a:r>
              <a:rPr lang="en-US" sz="2200" b="1" dirty="0">
                <a:solidFill>
                  <a:srgbClr val="C00000"/>
                </a:solidFill>
              </a:rPr>
              <a:t>(self, name, dept):</a:t>
            </a:r>
          </a:p>
          <a:p>
            <a:pPr marL="365760" indent="-256032" fontAlgn="auto">
              <a:spcAft>
                <a:spcPts val="0"/>
              </a:spcAft>
              <a:buFont typeface="Wingdings 3"/>
              <a:buNone/>
              <a:defRPr/>
            </a:pPr>
            <a:r>
              <a:rPr lang="en-US" sz="2200" b="1" dirty="0">
                <a:solidFill>
                  <a:srgbClr val="00B050"/>
                </a:solidFill>
              </a:rPr>
              <a:t>        </a:t>
            </a:r>
            <a:r>
              <a:rPr lang="en-US" sz="2200" b="1" dirty="0" err="1">
                <a:solidFill>
                  <a:srgbClr val="000000"/>
                </a:solidFill>
              </a:rPr>
              <a:t>self.student_name</a:t>
            </a:r>
            <a:r>
              <a:rPr lang="en-US" sz="2200" b="1" dirty="0">
                <a:solidFill>
                  <a:srgbClr val="000000"/>
                </a:solidFill>
              </a:rPr>
              <a:t> = name</a:t>
            </a:r>
          </a:p>
          <a:p>
            <a:pPr marL="365760" indent="-256032" fontAlgn="auto">
              <a:spcAft>
                <a:spcPts val="0"/>
              </a:spcAft>
              <a:buFont typeface="Wingdings 3"/>
              <a:buNone/>
              <a:defRPr/>
            </a:pPr>
            <a:r>
              <a:rPr lang="en-US" sz="2200" b="1" dirty="0">
                <a:solidFill>
                  <a:srgbClr val="000000"/>
                </a:solidFill>
              </a:rPr>
              <a:t>        </a:t>
            </a:r>
            <a:r>
              <a:rPr lang="en-US" sz="2200" b="1" dirty="0" err="1">
                <a:solidFill>
                  <a:srgbClr val="000000"/>
                </a:solidFill>
              </a:rPr>
              <a:t>self.student_dept</a:t>
            </a:r>
            <a:r>
              <a:rPr lang="en-US" sz="2200" b="1" dirty="0">
                <a:solidFill>
                  <a:srgbClr val="000000"/>
                </a:solidFill>
              </a:rPr>
              <a:t> = dept</a:t>
            </a:r>
            <a:endParaRPr lang="en-US" sz="2200" b="1" kern="1200" dirty="0">
              <a:solidFill>
                <a:srgbClr val="000000"/>
              </a:solidFill>
            </a:endParaRPr>
          </a:p>
          <a:p>
            <a:pPr marL="365760" indent="-256032" fontAlgn="auto">
              <a:spcAft>
                <a:spcPts val="0"/>
              </a:spcAft>
              <a:buFont typeface="Wingdings 3"/>
              <a:buNone/>
              <a:defRPr/>
            </a:pPr>
            <a:endParaRPr lang="en-US" sz="2200" b="1" dirty="0">
              <a:solidFill>
                <a:srgbClr val="00B050"/>
              </a:solidFill>
            </a:endParaRPr>
          </a:p>
          <a:p>
            <a:pPr marL="365760" indent="-256032" fontAlgn="auto">
              <a:spcAft>
                <a:spcPts val="0"/>
              </a:spcAft>
              <a:buFont typeface="Wingdings 3"/>
              <a:buNone/>
              <a:defRPr/>
            </a:pPr>
            <a:r>
              <a:rPr lang="en-US" sz="2200" b="1" dirty="0">
                <a:solidFill>
                  <a:srgbClr val="00B050"/>
                </a:solidFill>
              </a:rPr>
              <a:t>    </a:t>
            </a:r>
            <a:r>
              <a:rPr lang="en-US" sz="2200" b="1" dirty="0">
                <a:solidFill>
                  <a:srgbClr val="C00000"/>
                </a:solidFill>
              </a:rPr>
              <a:t>def </a:t>
            </a:r>
            <a:r>
              <a:rPr lang="en-US" sz="2200" b="1" dirty="0" err="1">
                <a:solidFill>
                  <a:srgbClr val="C00000"/>
                </a:solidFill>
              </a:rPr>
              <a:t>print_details</a:t>
            </a:r>
            <a:r>
              <a:rPr lang="en-US" sz="2200" b="1" dirty="0">
                <a:solidFill>
                  <a:srgbClr val="C00000"/>
                </a:solidFill>
              </a:rPr>
              <a:t>(self):</a:t>
            </a:r>
          </a:p>
          <a:p>
            <a:pPr marL="365760" indent="-256032" fontAlgn="auto">
              <a:spcAft>
                <a:spcPts val="0"/>
              </a:spcAft>
              <a:buFont typeface="Wingdings 3"/>
              <a:buNone/>
              <a:defRPr/>
            </a:pPr>
            <a:r>
              <a:rPr lang="en-US" sz="2200" b="1" dirty="0">
                <a:solidFill>
                  <a:srgbClr val="00B050"/>
                </a:solidFill>
              </a:rPr>
              <a:t>       </a:t>
            </a:r>
            <a:r>
              <a:rPr lang="en-US" sz="2200" b="1" dirty="0">
                <a:solidFill>
                  <a:srgbClr val="000000"/>
                </a:solidFill>
              </a:rPr>
              <a:t> print("Name: " + </a:t>
            </a:r>
            <a:r>
              <a:rPr lang="en-US" sz="2200" b="1" dirty="0" err="1">
                <a:solidFill>
                  <a:srgbClr val="000000"/>
                </a:solidFill>
              </a:rPr>
              <a:t>self.student_name</a:t>
            </a:r>
            <a:r>
              <a:rPr lang="en-US" sz="2200" b="1" dirty="0">
                <a:solidFill>
                  <a:srgbClr val="000000"/>
                </a:solidFill>
              </a:rPr>
              <a:t>)</a:t>
            </a:r>
          </a:p>
          <a:p>
            <a:pPr marL="365760" indent="-256032" fontAlgn="auto">
              <a:spcAft>
                <a:spcPts val="0"/>
              </a:spcAft>
              <a:buFont typeface="Wingdings 3"/>
              <a:buNone/>
              <a:defRPr/>
            </a:pPr>
            <a:r>
              <a:rPr lang="en-US" sz="2200" b="1" dirty="0">
                <a:solidFill>
                  <a:srgbClr val="000000"/>
                </a:solidFill>
              </a:rPr>
              <a:t>        print("Dept: " + </a:t>
            </a:r>
            <a:r>
              <a:rPr lang="en-US" sz="2200" b="1" dirty="0" err="1">
                <a:solidFill>
                  <a:srgbClr val="000000"/>
                </a:solidFill>
              </a:rPr>
              <a:t>self.student_dept</a:t>
            </a:r>
            <a:r>
              <a:rPr lang="en-US" sz="2200" b="1" dirty="0">
                <a:solidFill>
                  <a:srgbClr val="000000"/>
                </a:solidFill>
              </a:rPr>
              <a:t>)</a:t>
            </a:r>
          </a:p>
          <a:p>
            <a:pPr marL="365760" indent="-256032" fontAlgn="auto">
              <a:spcAft>
                <a:spcPts val="0"/>
              </a:spcAft>
              <a:buFont typeface="Wingdings 3"/>
              <a:buNone/>
              <a:defRPr/>
            </a:pPr>
            <a:r>
              <a:rPr lang="en-US" sz="2200" b="1" dirty="0">
                <a:solidFill>
                  <a:srgbClr val="000000"/>
                </a:solidFill>
              </a:rPr>
              <a:t>      </a:t>
            </a:r>
            <a:endParaRPr lang="en-US" sz="2200" b="1" dirty="0">
              <a:solidFill>
                <a:srgbClr val="00B050"/>
              </a:solidFill>
            </a:endParaRPr>
          </a:p>
          <a:p>
            <a:pPr marL="365760" indent="-256032" fontAlgn="auto">
              <a:spcAft>
                <a:spcPts val="0"/>
              </a:spcAft>
              <a:buFont typeface="Wingdings 3"/>
              <a:buNone/>
              <a:defRPr/>
            </a:pPr>
            <a:r>
              <a:rPr lang="en-US" sz="2200" b="1" dirty="0">
                <a:solidFill>
                  <a:srgbClr val="000000"/>
                </a:solidFill>
              </a:rPr>
              <a:t>student1 = Student("</a:t>
            </a:r>
            <a:r>
              <a:rPr lang="en-US" sz="2200" b="1" dirty="0" err="1">
                <a:solidFill>
                  <a:srgbClr val="000000"/>
                </a:solidFill>
              </a:rPr>
              <a:t>julie</a:t>
            </a:r>
            <a:r>
              <a:rPr lang="en-US" sz="2200" b="1" dirty="0">
                <a:solidFill>
                  <a:srgbClr val="000000"/>
                </a:solidFill>
              </a:rPr>
              <a:t>", "cis")</a:t>
            </a:r>
          </a:p>
          <a:p>
            <a:pPr marL="365760" indent="-256032" fontAlgn="auto">
              <a:spcAft>
                <a:spcPts val="0"/>
              </a:spcAft>
              <a:buFont typeface="Wingdings 3"/>
              <a:buNone/>
              <a:defRPr/>
            </a:pPr>
            <a:r>
              <a:rPr lang="en-US" sz="2200" b="1" dirty="0">
                <a:solidFill>
                  <a:srgbClr val="000000"/>
                </a:solidFill>
              </a:rPr>
              <a:t>student1.print_details()</a:t>
            </a:r>
          </a:p>
          <a:p>
            <a:pPr marL="365760" indent="-256032" fontAlgn="auto">
              <a:spcAft>
                <a:spcPts val="0"/>
              </a:spcAft>
              <a:buFont typeface="Wingdings 3"/>
              <a:buNone/>
              <a:defRPr/>
            </a:pPr>
            <a:r>
              <a:rPr lang="en-US" sz="2200" b="1" dirty="0" err="1">
                <a:solidFill>
                  <a:srgbClr val="000000"/>
                </a:solidFill>
              </a:rPr>
              <a:t>Student.print_details</a:t>
            </a:r>
            <a:r>
              <a:rPr lang="en-US" sz="2200" b="1" dirty="0">
                <a:solidFill>
                  <a:srgbClr val="000000"/>
                </a:solidFill>
              </a:rPr>
              <a:t>(student1)</a:t>
            </a:r>
          </a:p>
          <a:p>
            <a:pPr marL="365760" indent="-256032" fontAlgn="auto">
              <a:spcAft>
                <a:spcPts val="0"/>
              </a:spcAft>
              <a:buFont typeface="Wingdings 3"/>
              <a:buNone/>
              <a:defRPr/>
            </a:pPr>
            <a:r>
              <a:rPr lang="en-US" sz="2200" b="1" dirty="0" err="1">
                <a:solidFill>
                  <a:srgbClr val="000000"/>
                </a:solidFill>
              </a:rPr>
              <a:t>Student.univ</a:t>
            </a:r>
            <a:endParaRPr lang="en-US" sz="2200" b="1" dirty="0">
              <a:solidFill>
                <a:srgbClr val="000000"/>
              </a:solidFill>
            </a:endParaRPr>
          </a:p>
          <a:p>
            <a:pPr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10000"/>
              <a:buNone/>
            </a:pPr>
            <a:endParaRPr lang="en-US" sz="2400" dirty="0">
              <a:solidFill>
                <a:srgbClr val="660066"/>
              </a:solidFill>
              <a:latin typeface="Courier New" pitchFamily="49" charset="0"/>
            </a:endParaRPr>
          </a:p>
          <a:p>
            <a:pPr lvl="0"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10000"/>
              <a:buNone/>
            </a:pPr>
            <a:endParaRPr lang="en-US" sz="2400" b="1" i="1" dirty="0">
              <a:solidFill>
                <a:srgbClr val="C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2" name="Google Shape;84;g92b3bf485b_0_0">
            <a:extLst>
              <a:ext uri="{FF2B5EF4-FFF2-40B4-BE49-F238E27FC236}">
                <a16:creationId xmlns:a16="http://schemas.microsoft.com/office/drawing/2014/main" id="{96D53023-434D-4D46-A501-6AA9D4C6D4D1}"/>
              </a:ext>
            </a:extLst>
          </p:cNvPr>
          <p:cNvSpPr/>
          <p:nvPr/>
        </p:nvSpPr>
        <p:spPr>
          <a:xfrm>
            <a:off x="6096000" y="990646"/>
            <a:ext cx="2948636" cy="792093"/>
          </a:xfrm>
          <a:prstGeom prst="wedgeRoundRectCallout">
            <a:avLst>
              <a:gd name="adj1" fmla="val -176285"/>
              <a:gd name="adj2" fmla="val 101013"/>
              <a:gd name="adj3" fmla="val 0"/>
            </a:avLst>
          </a:prstGeom>
          <a:solidFill>
            <a:srgbClr val="7EDC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-US" sz="2000" i="0" u="none" strike="noStrike" cap="none" dirty="0">
                <a:latin typeface="Open Sans"/>
                <a:ea typeface="Open Sans"/>
                <a:cs typeface="Open Sans"/>
                <a:sym typeface="Open Sans"/>
              </a:rPr>
              <a:t>Called when an object is instantiated</a:t>
            </a:r>
          </a:p>
        </p:txBody>
      </p:sp>
      <p:sp>
        <p:nvSpPr>
          <p:cNvPr id="4" name="Google Shape;84;g92b3bf485b_0_0">
            <a:extLst>
              <a:ext uri="{FF2B5EF4-FFF2-40B4-BE49-F238E27FC236}">
                <a16:creationId xmlns:a16="http://schemas.microsoft.com/office/drawing/2014/main" id="{6AAAF59E-2FE1-4C2C-89F8-8869D83E2E97}"/>
              </a:ext>
            </a:extLst>
          </p:cNvPr>
          <p:cNvSpPr/>
          <p:nvPr/>
        </p:nvSpPr>
        <p:spPr>
          <a:xfrm>
            <a:off x="7180968" y="1960513"/>
            <a:ext cx="2948636" cy="792093"/>
          </a:xfrm>
          <a:prstGeom prst="wedgeRoundRectCallout">
            <a:avLst>
              <a:gd name="adj1" fmla="val -180295"/>
              <a:gd name="adj2" fmla="val -10447"/>
              <a:gd name="adj3" fmla="val 0"/>
            </a:avLst>
          </a:prstGeom>
          <a:solidFill>
            <a:srgbClr val="7EDC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eaLnBrk="0" hangingPunct="0">
              <a:defRPr/>
            </a:pPr>
            <a:r>
              <a:rPr lang="en-US" sz="2000" dirty="0">
                <a:solidFill>
                  <a:schemeClr val="tx1"/>
                </a:solidFill>
                <a:latin typeface="+mj-lt"/>
                <a:ea typeface="ＭＳ Ｐゴシック" charset="0"/>
              </a:rPr>
              <a:t>Every method begins with the variable </a:t>
            </a:r>
            <a:r>
              <a:rPr lang="en-US" sz="2000" b="1" dirty="0">
                <a:solidFill>
                  <a:srgbClr val="C00000"/>
                </a:solidFill>
              </a:rPr>
              <a:t>self</a:t>
            </a:r>
          </a:p>
        </p:txBody>
      </p:sp>
      <p:sp>
        <p:nvSpPr>
          <p:cNvPr id="5" name="Google Shape;84;g92b3bf485b_0_0">
            <a:extLst>
              <a:ext uri="{FF2B5EF4-FFF2-40B4-BE49-F238E27FC236}">
                <a16:creationId xmlns:a16="http://schemas.microsoft.com/office/drawing/2014/main" id="{B22DE8FF-D81E-4DBE-A81A-B5B7078EE12E}"/>
              </a:ext>
            </a:extLst>
          </p:cNvPr>
          <p:cNvSpPr/>
          <p:nvPr/>
        </p:nvSpPr>
        <p:spPr>
          <a:xfrm>
            <a:off x="7570318" y="3446255"/>
            <a:ext cx="2948636" cy="792093"/>
          </a:xfrm>
          <a:prstGeom prst="wedgeRoundRectCallout">
            <a:avLst>
              <a:gd name="adj1" fmla="val -180295"/>
              <a:gd name="adj2" fmla="val -10447"/>
              <a:gd name="adj3" fmla="val 0"/>
            </a:avLst>
          </a:prstGeom>
          <a:solidFill>
            <a:srgbClr val="7EDC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dirty="0">
                <a:solidFill>
                  <a:srgbClr val="000000"/>
                </a:solidFill>
              </a:rPr>
              <a:t>Another member method</a:t>
            </a:r>
          </a:p>
        </p:txBody>
      </p:sp>
      <p:sp>
        <p:nvSpPr>
          <p:cNvPr id="6" name="Google Shape;84;g92b3bf485b_0_0">
            <a:extLst>
              <a:ext uri="{FF2B5EF4-FFF2-40B4-BE49-F238E27FC236}">
                <a16:creationId xmlns:a16="http://schemas.microsoft.com/office/drawing/2014/main" id="{12655573-EAE9-4E17-9597-E9E69861A4A8}"/>
              </a:ext>
            </a:extLst>
          </p:cNvPr>
          <p:cNvSpPr/>
          <p:nvPr/>
        </p:nvSpPr>
        <p:spPr>
          <a:xfrm>
            <a:off x="7570318" y="4889973"/>
            <a:ext cx="2948636" cy="792093"/>
          </a:xfrm>
          <a:prstGeom prst="wedgeRoundRectCallout">
            <a:avLst>
              <a:gd name="adj1" fmla="val -147680"/>
              <a:gd name="adj2" fmla="val 3486"/>
              <a:gd name="adj3" fmla="val 0"/>
            </a:avLst>
          </a:prstGeom>
          <a:solidFill>
            <a:srgbClr val="7EDC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dirty="0">
                <a:solidFill>
                  <a:srgbClr val="000000"/>
                </a:solidFill>
              </a:rPr>
              <a:t>Creating an instance, note no </a:t>
            </a:r>
            <a:r>
              <a:rPr lang="en-US" sz="2000" b="1" dirty="0">
                <a:solidFill>
                  <a:srgbClr val="FF3300"/>
                </a:solidFill>
              </a:rPr>
              <a:t>self</a:t>
            </a:r>
            <a:endParaRPr lang="en-US" sz="3600" b="1" dirty="0">
              <a:solidFill>
                <a:srgbClr val="FF3300"/>
              </a:solidFill>
            </a:endParaRPr>
          </a:p>
        </p:txBody>
      </p:sp>
      <p:sp>
        <p:nvSpPr>
          <p:cNvPr id="8" name="Google Shape;84;g92b3bf485b_0_0">
            <a:extLst>
              <a:ext uri="{FF2B5EF4-FFF2-40B4-BE49-F238E27FC236}">
                <a16:creationId xmlns:a16="http://schemas.microsoft.com/office/drawing/2014/main" id="{994BA56B-D244-4312-A01D-9E5B0F16F8FE}"/>
              </a:ext>
            </a:extLst>
          </p:cNvPr>
          <p:cNvSpPr/>
          <p:nvPr/>
        </p:nvSpPr>
        <p:spPr>
          <a:xfrm>
            <a:off x="5685871" y="5798043"/>
            <a:ext cx="2948636" cy="685214"/>
          </a:xfrm>
          <a:prstGeom prst="wedgeRoundRectCallout">
            <a:avLst>
              <a:gd name="adj1" fmla="val -111857"/>
              <a:gd name="adj2" fmla="val -67820"/>
              <a:gd name="adj3" fmla="val 0"/>
            </a:avLst>
          </a:prstGeom>
          <a:solidFill>
            <a:srgbClr val="7EDC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dirty="0">
                <a:solidFill>
                  <a:srgbClr val="000000"/>
                </a:solidFill>
              </a:rPr>
              <a:t>Calling methods of an object</a:t>
            </a:r>
          </a:p>
        </p:txBody>
      </p:sp>
    </p:spTree>
    <p:extLst>
      <p:ext uri="{BB962C8B-B14F-4D97-AF65-F5344CB8AC3E}">
        <p14:creationId xmlns:p14="http://schemas.microsoft.com/office/powerpoint/2010/main" val="423608774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92b3bf485b_0_0"/>
          <p:cNvSpPr txBox="1"/>
          <p:nvPr/>
        </p:nvSpPr>
        <p:spPr>
          <a:xfrm>
            <a:off x="10949275" y="6478075"/>
            <a:ext cx="2259300" cy="13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CIS 521  |  </a:t>
            </a:r>
            <a:r>
              <a:rPr lang="en-US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42</a:t>
            </a:r>
            <a:endParaRPr sz="1400" b="0" i="0" u="none" strike="noStrike" cap="none" dirty="0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82" name="Google Shape;82;g92b3bf485b_0_0"/>
          <p:cNvSpPr txBox="1">
            <a:spLocks noGrp="1"/>
          </p:cNvSpPr>
          <p:nvPr>
            <p:ph type="body" idx="2"/>
          </p:nvPr>
        </p:nvSpPr>
        <p:spPr>
          <a:xfrm>
            <a:off x="399672" y="486177"/>
            <a:ext cx="12362513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3400" dirty="0"/>
              <a:t>Subclasses</a:t>
            </a:r>
            <a:endParaRPr lang="en-US" sz="3400" kern="0" dirty="0"/>
          </a:p>
        </p:txBody>
      </p:sp>
      <p:pic>
        <p:nvPicPr>
          <p:cNvPr id="86" name="Google Shape;86;g92b3bf485b_0_0"/>
          <p:cNvPicPr preferRelativeResize="0"/>
          <p:nvPr/>
        </p:nvPicPr>
        <p:blipFill rotWithShape="1">
          <a:blip r:embed="rId3">
            <a:alphaModFix/>
          </a:blip>
          <a:srcRect l="46493" t="230" r="43071" b="-230"/>
          <a:stretch/>
        </p:blipFill>
        <p:spPr>
          <a:xfrm>
            <a:off x="11603925" y="0"/>
            <a:ext cx="590700" cy="377295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g92b3bf485b_0_0"/>
          <p:cNvSpPr/>
          <p:nvPr/>
        </p:nvSpPr>
        <p:spPr>
          <a:xfrm>
            <a:off x="11603919" y="3696759"/>
            <a:ext cx="590700" cy="202800"/>
          </a:xfrm>
          <a:prstGeom prst="rect">
            <a:avLst/>
          </a:prstGeom>
          <a:solidFill>
            <a:srgbClr val="37066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1C082B-30D9-FF4E-AEB3-A2345B53FA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4997" y="1228544"/>
            <a:ext cx="10549603" cy="582927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A class can </a:t>
            </a:r>
            <a:r>
              <a:rPr lang="en-US" i="1" dirty="0">
                <a:solidFill>
                  <a:srgbClr val="C00000"/>
                </a:solidFill>
              </a:rPr>
              <a:t>extend</a:t>
            </a:r>
            <a:r>
              <a:rPr lang="en-US" i="1" dirty="0">
                <a:solidFill>
                  <a:schemeClr val="accent2"/>
                </a:solidFill>
              </a:rPr>
              <a:t> </a:t>
            </a:r>
            <a:r>
              <a:rPr lang="en-US" dirty="0"/>
              <a:t>the definition of another class 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Allows use (or extension) of methods and attributes already defined in the previous one.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New class: </a:t>
            </a:r>
            <a:r>
              <a:rPr lang="en-US" i="1" dirty="0">
                <a:solidFill>
                  <a:srgbClr val="C00000"/>
                </a:solidFill>
              </a:rPr>
              <a:t>subclass</a:t>
            </a:r>
            <a:r>
              <a:rPr lang="en-US" dirty="0"/>
              <a:t>. Original: </a:t>
            </a:r>
            <a:r>
              <a:rPr lang="en-US" i="1" dirty="0">
                <a:solidFill>
                  <a:srgbClr val="C00000"/>
                </a:solidFill>
              </a:rPr>
              <a:t>parent</a:t>
            </a:r>
            <a:r>
              <a:rPr lang="en-US" dirty="0"/>
              <a:t>, </a:t>
            </a:r>
            <a:r>
              <a:rPr lang="en-US" i="1" dirty="0">
                <a:solidFill>
                  <a:srgbClr val="C00000"/>
                </a:solidFill>
              </a:rPr>
              <a:t>ancestor</a:t>
            </a:r>
            <a:r>
              <a:rPr lang="en-US" i="1" dirty="0">
                <a:solidFill>
                  <a:schemeClr val="accent2"/>
                </a:solidFill>
              </a:rPr>
              <a:t> </a:t>
            </a:r>
            <a:r>
              <a:rPr lang="en-US" dirty="0">
                <a:solidFill>
                  <a:schemeClr val="accent2"/>
                </a:solidFill>
              </a:rPr>
              <a:t>or </a:t>
            </a:r>
            <a:r>
              <a:rPr lang="en-US" i="1" dirty="0">
                <a:solidFill>
                  <a:srgbClr val="C00000"/>
                </a:solidFill>
              </a:rPr>
              <a:t>superclass</a:t>
            </a:r>
          </a:p>
          <a:p>
            <a:pPr lvl="1">
              <a:lnSpc>
                <a:spcPct val="90000"/>
              </a:lnSpc>
            </a:pPr>
            <a:endParaRPr lang="en-US" dirty="0">
              <a:solidFill>
                <a:srgbClr val="C00000"/>
              </a:solidFill>
            </a:endParaRPr>
          </a:p>
          <a:p>
            <a:pPr>
              <a:lnSpc>
                <a:spcPct val="90000"/>
              </a:lnSpc>
            </a:pPr>
            <a:r>
              <a:rPr lang="en-US" dirty="0"/>
              <a:t>To define a subclass, put the name of the superclass in parentheses after the subclass’s name on the first line of the definition.</a:t>
            </a:r>
          </a:p>
          <a:p>
            <a:pPr marL="0" indent="0">
              <a:lnSpc>
                <a:spcPct val="90000"/>
              </a:lnSpc>
              <a:buNone/>
            </a:pPr>
            <a:br>
              <a:rPr lang="en-US" dirty="0"/>
            </a:br>
            <a:r>
              <a:rPr lang="en-US" b="0" dirty="0">
                <a:latin typeface="Courier New" pitchFamily="49" charset="0"/>
              </a:rPr>
              <a:t>   </a:t>
            </a:r>
            <a:r>
              <a:rPr lang="en-US" dirty="0">
                <a:solidFill>
                  <a:srgbClr val="FF9933"/>
                </a:solidFill>
                <a:latin typeface="Courier New" pitchFamily="49" charset="0"/>
              </a:rPr>
              <a:t>class</a:t>
            </a:r>
            <a:r>
              <a:rPr lang="en-US" dirty="0">
                <a:latin typeface="Courier New" pitchFamily="49" charset="0"/>
              </a:rPr>
              <a:t> </a:t>
            </a:r>
            <a:r>
              <a:rPr lang="en-US" dirty="0" err="1">
                <a:solidFill>
                  <a:schemeClr val="accent2"/>
                </a:solidFill>
                <a:latin typeface="Courier New" pitchFamily="49" charset="0"/>
              </a:rPr>
              <a:t>AiStudent</a:t>
            </a:r>
            <a:r>
              <a:rPr lang="en-US" dirty="0">
                <a:latin typeface="Courier New" pitchFamily="49" charset="0"/>
              </a:rPr>
              <a:t>(Student):</a:t>
            </a:r>
          </a:p>
          <a:p>
            <a:pPr>
              <a:lnSpc>
                <a:spcPct val="90000"/>
              </a:lnSpc>
            </a:pPr>
            <a:endParaRPr lang="en-US" dirty="0">
              <a:latin typeface="Courier New" pitchFamily="49" charset="0"/>
            </a:endParaRPr>
          </a:p>
          <a:p>
            <a:pPr>
              <a:lnSpc>
                <a:spcPct val="90000"/>
              </a:lnSpc>
            </a:pPr>
            <a:r>
              <a:rPr lang="en-US" dirty="0"/>
              <a:t>Python has no ‘extends’ keyword like Java.</a:t>
            </a:r>
          </a:p>
          <a:p>
            <a:pPr>
              <a:lnSpc>
                <a:spcPct val="90000"/>
              </a:lnSpc>
            </a:pPr>
            <a:r>
              <a:rPr lang="en-US" dirty="0"/>
              <a:t>Multiple inheritance is supported.</a:t>
            </a:r>
          </a:p>
          <a:p>
            <a:pPr>
              <a:buFont typeface="Wingdings" pitchFamily="2" charset="2"/>
              <a:buNone/>
              <a:defRPr/>
            </a:pP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          </a:t>
            </a:r>
            <a:endParaRPr lang="en-US" sz="2400" dirty="0">
              <a:solidFill>
                <a:srgbClr val="660066"/>
              </a:solidFill>
              <a:latin typeface="Courier New" pitchFamily="49" charset="0"/>
            </a:endParaRPr>
          </a:p>
          <a:p>
            <a:pPr lvl="0"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10000"/>
              <a:buNone/>
            </a:pPr>
            <a:endParaRPr lang="en-US" sz="2400" b="1" i="1" dirty="0">
              <a:solidFill>
                <a:srgbClr val="C00000"/>
              </a:solidFill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5160319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92b3bf485b_0_0"/>
          <p:cNvSpPr txBox="1"/>
          <p:nvPr/>
        </p:nvSpPr>
        <p:spPr>
          <a:xfrm>
            <a:off x="10949275" y="6478075"/>
            <a:ext cx="2259300" cy="13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CIS 521  |  </a:t>
            </a:r>
            <a:r>
              <a:rPr lang="en-US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43</a:t>
            </a:r>
            <a:endParaRPr sz="1400" b="0" i="0" u="none" strike="noStrike" cap="none" dirty="0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82" name="Google Shape;82;g92b3bf485b_0_0"/>
          <p:cNvSpPr txBox="1">
            <a:spLocks noGrp="1"/>
          </p:cNvSpPr>
          <p:nvPr>
            <p:ph type="body" idx="2"/>
          </p:nvPr>
        </p:nvSpPr>
        <p:spPr>
          <a:xfrm>
            <a:off x="399672" y="486177"/>
            <a:ext cx="12362513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3400" dirty="0"/>
              <a:t>Constructors:  __</a:t>
            </a:r>
            <a:r>
              <a:rPr lang="en-US" sz="3400" dirty="0" err="1"/>
              <a:t>init</a:t>
            </a:r>
            <a:r>
              <a:rPr lang="en-US" sz="3400" dirty="0"/>
              <a:t>__</a:t>
            </a:r>
            <a:endParaRPr lang="en-US" sz="3400" kern="0" dirty="0"/>
          </a:p>
        </p:txBody>
      </p:sp>
      <p:pic>
        <p:nvPicPr>
          <p:cNvPr id="86" name="Google Shape;86;g92b3bf485b_0_0"/>
          <p:cNvPicPr preferRelativeResize="0"/>
          <p:nvPr/>
        </p:nvPicPr>
        <p:blipFill rotWithShape="1">
          <a:blip r:embed="rId3">
            <a:alphaModFix/>
          </a:blip>
          <a:srcRect l="46493" t="230" r="43071" b="-230"/>
          <a:stretch/>
        </p:blipFill>
        <p:spPr>
          <a:xfrm>
            <a:off x="11603925" y="0"/>
            <a:ext cx="590700" cy="377295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g92b3bf485b_0_0"/>
          <p:cNvSpPr/>
          <p:nvPr/>
        </p:nvSpPr>
        <p:spPr>
          <a:xfrm>
            <a:off x="11603919" y="3696759"/>
            <a:ext cx="590700" cy="202800"/>
          </a:xfrm>
          <a:prstGeom prst="rect">
            <a:avLst/>
          </a:prstGeom>
          <a:solidFill>
            <a:srgbClr val="37066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1C082B-30D9-FF4E-AEB3-A2345B53FA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4997" y="1228544"/>
            <a:ext cx="10549603" cy="5829272"/>
          </a:xfrm>
        </p:spPr>
        <p:txBody>
          <a:bodyPr>
            <a:normAutofit/>
          </a:bodyPr>
          <a:lstStyle/>
          <a:p>
            <a:r>
              <a:rPr lang="en-US" dirty="0"/>
              <a:t>Very similar to Java</a:t>
            </a:r>
          </a:p>
          <a:p>
            <a:r>
              <a:rPr lang="en-US" dirty="0"/>
              <a:t>Commonly, the ancestor’s </a:t>
            </a:r>
            <a:r>
              <a:rPr lang="en-US" dirty="0">
                <a:latin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</a:rPr>
              <a:t>__</a:t>
            </a:r>
            <a:r>
              <a:rPr lang="en-US" dirty="0"/>
              <a:t> method is executed in addition to new commands</a:t>
            </a:r>
          </a:p>
          <a:p>
            <a:r>
              <a:rPr lang="en-US" i="1" dirty="0"/>
              <a:t>Must be done explicitly </a:t>
            </a:r>
          </a:p>
          <a:p>
            <a:r>
              <a:rPr lang="en-US" dirty="0"/>
              <a:t>You’ll often see something like this in the </a:t>
            </a:r>
            <a:r>
              <a:rPr lang="en-US" dirty="0">
                <a:latin typeface="Courier New" pitchFamily="49" charset="0"/>
              </a:rPr>
              <a:t>__</a:t>
            </a:r>
            <a:r>
              <a:rPr lang="en-US" dirty="0" err="1">
                <a:latin typeface="Courier New" pitchFamily="49" charset="0"/>
              </a:rPr>
              <a:t>init</a:t>
            </a:r>
            <a:r>
              <a:rPr lang="en-US" dirty="0">
                <a:latin typeface="Courier New" pitchFamily="49" charset="0"/>
              </a:rPr>
              <a:t>__</a:t>
            </a:r>
            <a:r>
              <a:rPr lang="en-US" dirty="0"/>
              <a:t> method of subclasses:</a:t>
            </a:r>
          </a:p>
          <a:p>
            <a:endParaRPr lang="en-US" b="0" dirty="0">
              <a:latin typeface="Courier New" pitchFamily="49" charset="0"/>
            </a:endParaRPr>
          </a:p>
          <a:p>
            <a:pPr>
              <a:buFont typeface="Symbol" pitchFamily="18" charset="2"/>
              <a:buNone/>
            </a:pPr>
            <a:r>
              <a:rPr lang="en-US" b="1" dirty="0">
                <a:latin typeface="Courier New" pitchFamily="49" charset="0"/>
              </a:rPr>
              <a:t>	</a:t>
            </a:r>
            <a:r>
              <a:rPr lang="en-US" b="1" dirty="0" err="1">
                <a:latin typeface="Courier New" pitchFamily="49" charset="0"/>
              </a:rPr>
              <a:t>parentClass</a:t>
            </a:r>
            <a:r>
              <a:rPr lang="en-US" b="1" dirty="0">
                <a:latin typeface="Courier New" pitchFamily="49" charset="0"/>
              </a:rPr>
              <a:t>.__</a:t>
            </a:r>
            <a:r>
              <a:rPr lang="en-US" b="1" dirty="0" err="1">
                <a:latin typeface="Courier New" pitchFamily="49" charset="0"/>
              </a:rPr>
              <a:t>init</a:t>
            </a:r>
            <a:r>
              <a:rPr lang="en-US" b="1" dirty="0">
                <a:latin typeface="Courier New" pitchFamily="49" charset="0"/>
              </a:rPr>
              <a:t>__(self, x, y) </a:t>
            </a:r>
            <a:br>
              <a:rPr lang="en-US" b="1" dirty="0">
                <a:latin typeface="Courier New" pitchFamily="49" charset="0"/>
              </a:rPr>
            </a:br>
            <a:br>
              <a:rPr lang="en-US" b="0" dirty="0">
                <a:latin typeface="Courier New" pitchFamily="49" charset="0"/>
              </a:rPr>
            </a:br>
            <a:r>
              <a:rPr lang="en-US" dirty="0"/>
              <a:t>where </a:t>
            </a:r>
            <a:r>
              <a:rPr lang="en-US" dirty="0" err="1"/>
              <a:t>parentClass</a:t>
            </a:r>
            <a:r>
              <a:rPr lang="en-US" dirty="0"/>
              <a:t> is the name of the parent’s class</a:t>
            </a:r>
            <a:endParaRPr lang="en-US" dirty="0">
              <a:latin typeface="Courier New" pitchFamily="49" charset="0"/>
            </a:endParaRPr>
          </a:p>
          <a:p>
            <a:pPr>
              <a:buFont typeface="Symbol" pitchFamily="18" charset="2"/>
              <a:buNone/>
            </a:pPr>
            <a:r>
              <a:rPr lang="en-US" b="1" dirty="0">
                <a:latin typeface="Courier New" pitchFamily="49" charset="0"/>
              </a:rPr>
              <a:t>  Student.__</a:t>
            </a:r>
            <a:r>
              <a:rPr lang="en-US" b="1" dirty="0" err="1">
                <a:latin typeface="Courier New" pitchFamily="49" charset="0"/>
              </a:rPr>
              <a:t>init</a:t>
            </a:r>
            <a:r>
              <a:rPr lang="en-US" b="1" dirty="0">
                <a:latin typeface="Courier New" pitchFamily="49" charset="0"/>
              </a:rPr>
              <a:t>__(self, x, y) </a:t>
            </a:r>
            <a:endParaRPr lang="en-US" b="1" dirty="0"/>
          </a:p>
          <a:p>
            <a:pPr>
              <a:buFont typeface="Wingdings" pitchFamily="2" charset="2"/>
              <a:buNone/>
              <a:defRPr/>
            </a:pP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          </a:t>
            </a:r>
            <a:endParaRPr lang="en-US" sz="2400" dirty="0">
              <a:solidFill>
                <a:srgbClr val="660066"/>
              </a:solidFill>
              <a:latin typeface="Courier New" pitchFamily="49" charset="0"/>
            </a:endParaRPr>
          </a:p>
          <a:p>
            <a:pPr lvl="0"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10000"/>
              <a:buNone/>
            </a:pPr>
            <a:endParaRPr lang="en-US" sz="2400" b="1" i="1" dirty="0">
              <a:solidFill>
                <a:srgbClr val="C00000"/>
              </a:solidFill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972776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92b3bf485b_0_0"/>
          <p:cNvSpPr txBox="1"/>
          <p:nvPr/>
        </p:nvSpPr>
        <p:spPr>
          <a:xfrm>
            <a:off x="10949275" y="6478075"/>
            <a:ext cx="2259300" cy="13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CIS 521  |  </a:t>
            </a:r>
            <a:r>
              <a:rPr lang="en-US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44</a:t>
            </a:r>
            <a:endParaRPr sz="1400" b="0" i="0" u="none" strike="noStrike" cap="none" dirty="0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82" name="Google Shape;82;g92b3bf485b_0_0"/>
          <p:cNvSpPr txBox="1">
            <a:spLocks noGrp="1"/>
          </p:cNvSpPr>
          <p:nvPr>
            <p:ph type="body" idx="2"/>
          </p:nvPr>
        </p:nvSpPr>
        <p:spPr>
          <a:xfrm>
            <a:off x="399672" y="486177"/>
            <a:ext cx="12362513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3400" dirty="0"/>
              <a:t>Redefining Methods</a:t>
            </a:r>
            <a:endParaRPr lang="en-US" sz="3400" kern="0" dirty="0"/>
          </a:p>
        </p:txBody>
      </p:sp>
      <p:pic>
        <p:nvPicPr>
          <p:cNvPr id="86" name="Google Shape;86;g92b3bf485b_0_0"/>
          <p:cNvPicPr preferRelativeResize="0"/>
          <p:nvPr/>
        </p:nvPicPr>
        <p:blipFill rotWithShape="1">
          <a:blip r:embed="rId3">
            <a:alphaModFix/>
          </a:blip>
          <a:srcRect l="46493" t="230" r="43071" b="-230"/>
          <a:stretch/>
        </p:blipFill>
        <p:spPr>
          <a:xfrm>
            <a:off x="11603925" y="0"/>
            <a:ext cx="590700" cy="377295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g92b3bf485b_0_0"/>
          <p:cNvSpPr/>
          <p:nvPr/>
        </p:nvSpPr>
        <p:spPr>
          <a:xfrm>
            <a:off x="11603919" y="3696759"/>
            <a:ext cx="590700" cy="202800"/>
          </a:xfrm>
          <a:prstGeom prst="rect">
            <a:avLst/>
          </a:prstGeom>
          <a:solidFill>
            <a:srgbClr val="37066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1C082B-30D9-FF4E-AEB3-A2345B53FA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4997" y="1228544"/>
            <a:ext cx="10549603" cy="582927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Very similar to over-riding methods in Java</a:t>
            </a:r>
          </a:p>
          <a:p>
            <a:pPr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r>
              <a:rPr lang="en-US" dirty="0"/>
              <a:t>To </a:t>
            </a:r>
            <a:r>
              <a:rPr lang="en-US" i="1" dirty="0">
                <a:solidFill>
                  <a:srgbClr val="C00000"/>
                </a:solidFill>
              </a:rPr>
              <a:t>redefine</a:t>
            </a:r>
            <a:r>
              <a:rPr lang="en-US" i="1" dirty="0">
                <a:solidFill>
                  <a:schemeClr val="accent2"/>
                </a:solidFill>
              </a:rPr>
              <a:t> </a:t>
            </a:r>
            <a:r>
              <a:rPr lang="en-US" i="1" dirty="0">
                <a:solidFill>
                  <a:srgbClr val="C00000"/>
                </a:solidFill>
              </a:rPr>
              <a:t>a method </a:t>
            </a:r>
            <a:r>
              <a:rPr lang="en-US" dirty="0"/>
              <a:t>of the parent class, include a new definition using the same name in the subclass.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The old code in the parent class won’t get executed.</a:t>
            </a:r>
          </a:p>
          <a:p>
            <a:pPr lvl="1"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r>
              <a:rPr lang="en-US" dirty="0"/>
              <a:t>To execute the method in the parent class </a:t>
            </a:r>
            <a:r>
              <a:rPr lang="en-US" i="1" dirty="0">
                <a:solidFill>
                  <a:srgbClr val="C00000"/>
                </a:solidFill>
              </a:rPr>
              <a:t>in addition to </a:t>
            </a:r>
            <a:r>
              <a:rPr lang="en-US" dirty="0"/>
              <a:t>new code for some method, explicitly call the parent’s version of the method.</a:t>
            </a:r>
          </a:p>
          <a:p>
            <a:pPr lvl="1">
              <a:lnSpc>
                <a:spcPct val="90000"/>
              </a:lnSpc>
              <a:buFontTx/>
              <a:buNone/>
            </a:pPr>
            <a:endParaRPr lang="en-US" b="1" dirty="0">
              <a:latin typeface="Courier New" pitchFamily="49" charset="0"/>
            </a:endParaRPr>
          </a:p>
          <a:p>
            <a:pPr lvl="1">
              <a:lnSpc>
                <a:spcPct val="90000"/>
              </a:lnSpc>
              <a:spcAft>
                <a:spcPts val="1200"/>
              </a:spcAft>
              <a:buFontTx/>
              <a:buNone/>
            </a:pPr>
            <a:r>
              <a:rPr lang="en-US" b="1" dirty="0" err="1">
                <a:latin typeface="Courier New" pitchFamily="49" charset="0"/>
              </a:rPr>
              <a:t>parentClass.methodName</a:t>
            </a:r>
            <a:r>
              <a:rPr lang="en-US" b="1" dirty="0">
                <a:latin typeface="Courier New" pitchFamily="49" charset="0"/>
              </a:rPr>
              <a:t>(</a:t>
            </a:r>
            <a:r>
              <a:rPr lang="en-US" b="1" u="sng" dirty="0">
                <a:solidFill>
                  <a:srgbClr val="FF3300"/>
                </a:solidFill>
                <a:latin typeface="Courier New" pitchFamily="49" charset="0"/>
              </a:rPr>
              <a:t>self</a:t>
            </a:r>
            <a:r>
              <a:rPr lang="en-US" b="1" dirty="0">
                <a:latin typeface="Courier New" pitchFamily="49" charset="0"/>
              </a:rPr>
              <a:t>, a, b, c)</a:t>
            </a:r>
          </a:p>
          <a:p>
            <a:pPr lvl="1">
              <a:lnSpc>
                <a:spcPct val="90000"/>
              </a:lnSpc>
            </a:pPr>
            <a:r>
              <a:rPr lang="en-US" b="1" dirty="0">
                <a:ea typeface="+mn-ea"/>
                <a:cs typeface="+mn-cs"/>
              </a:rPr>
              <a:t>The only time you ever explicitly pass </a:t>
            </a:r>
            <a:r>
              <a:rPr lang="en-US" b="1" dirty="0">
                <a:solidFill>
                  <a:srgbClr val="FF3300"/>
                </a:solidFill>
                <a:latin typeface="Courier New" pitchFamily="49" charset="0"/>
              </a:rPr>
              <a:t>self </a:t>
            </a:r>
            <a:r>
              <a:rPr lang="en-US" b="1" dirty="0">
                <a:ea typeface="+mn-ea"/>
                <a:cs typeface="+mn-cs"/>
              </a:rPr>
              <a:t>as an argument is when calling a method of an ancestor.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So use  </a:t>
            </a:r>
            <a:r>
              <a:rPr lang="en-US" b="1" dirty="0" err="1">
                <a:latin typeface="Courier New" pitchFamily="49" charset="0"/>
              </a:rPr>
              <a:t>myOwnSubClass.methodName</a:t>
            </a:r>
            <a:r>
              <a:rPr lang="en-US" b="1" dirty="0">
                <a:latin typeface="Courier New" pitchFamily="49" charset="0"/>
              </a:rPr>
              <a:t>(</a:t>
            </a:r>
            <a:r>
              <a:rPr lang="en-US" b="1" dirty="0" err="1">
                <a:latin typeface="Courier New" pitchFamily="49" charset="0"/>
              </a:rPr>
              <a:t>a,b,c</a:t>
            </a:r>
            <a:r>
              <a:rPr lang="en-US" b="1" dirty="0">
                <a:latin typeface="Courier New" pitchFamily="49" charset="0"/>
              </a:rPr>
              <a:t>)</a:t>
            </a:r>
            <a:endParaRPr lang="en-US" b="1" dirty="0">
              <a:solidFill>
                <a:srgbClr val="FF3300"/>
              </a:solidFill>
            </a:endParaRPr>
          </a:p>
          <a:p>
            <a:pPr>
              <a:buFont typeface="Wingdings" pitchFamily="2" charset="2"/>
              <a:buNone/>
              <a:defRPr/>
            </a:pP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          </a:t>
            </a:r>
            <a:endParaRPr lang="en-US" sz="2400" dirty="0">
              <a:solidFill>
                <a:srgbClr val="660066"/>
              </a:solidFill>
              <a:latin typeface="Courier New" pitchFamily="49" charset="0"/>
            </a:endParaRPr>
          </a:p>
          <a:p>
            <a:pPr lvl="0"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10000"/>
              <a:buNone/>
            </a:pPr>
            <a:endParaRPr lang="en-US" sz="2400" b="1" i="1" dirty="0">
              <a:solidFill>
                <a:srgbClr val="C00000"/>
              </a:solidFill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0662476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92b3bf485b_0_0"/>
          <p:cNvSpPr txBox="1"/>
          <p:nvPr/>
        </p:nvSpPr>
        <p:spPr>
          <a:xfrm>
            <a:off x="10949275" y="6478075"/>
            <a:ext cx="2259300" cy="13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CIS 521  | 45</a:t>
            </a:r>
            <a:endParaRPr sz="1400" b="0" i="0" u="none" strike="noStrike" cap="none" dirty="0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82" name="Google Shape;82;g92b3bf485b_0_0"/>
          <p:cNvSpPr txBox="1">
            <a:spLocks noGrp="1"/>
          </p:cNvSpPr>
          <p:nvPr>
            <p:ph type="body" idx="2"/>
          </p:nvPr>
        </p:nvSpPr>
        <p:spPr>
          <a:xfrm>
            <a:off x="399672" y="486177"/>
            <a:ext cx="12362513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3400" dirty="0"/>
              <a:t>Multiple Inheritance can be tricky</a:t>
            </a:r>
            <a:endParaRPr lang="en-US" sz="3400" kern="0" dirty="0"/>
          </a:p>
        </p:txBody>
      </p:sp>
      <p:pic>
        <p:nvPicPr>
          <p:cNvPr id="86" name="Google Shape;86;g92b3bf485b_0_0"/>
          <p:cNvPicPr preferRelativeResize="0"/>
          <p:nvPr/>
        </p:nvPicPr>
        <p:blipFill rotWithShape="1">
          <a:blip r:embed="rId3">
            <a:alphaModFix/>
          </a:blip>
          <a:srcRect l="46493" t="230" r="43071" b="-230"/>
          <a:stretch/>
        </p:blipFill>
        <p:spPr>
          <a:xfrm>
            <a:off x="11603925" y="0"/>
            <a:ext cx="590700" cy="377295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g92b3bf485b_0_0"/>
          <p:cNvSpPr/>
          <p:nvPr/>
        </p:nvSpPr>
        <p:spPr>
          <a:xfrm>
            <a:off x="11603919" y="3696759"/>
            <a:ext cx="590700" cy="202800"/>
          </a:xfrm>
          <a:prstGeom prst="rect">
            <a:avLst/>
          </a:prstGeom>
          <a:solidFill>
            <a:srgbClr val="37066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1C082B-30D9-FF4E-AEB3-A2345B53FA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4997" y="1228544"/>
            <a:ext cx="10549603" cy="58292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class A(object): </a:t>
            </a:r>
          </a:p>
          <a:p>
            <a:pPr marL="0" indent="0">
              <a:buNone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def foo(self): </a:t>
            </a:r>
          </a:p>
          <a:p>
            <a:pPr marL="0" indent="0">
              <a:buNone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print('Foo!') </a:t>
            </a:r>
          </a:p>
          <a:p>
            <a:pPr marL="0" indent="0">
              <a:buNone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class B(object): </a:t>
            </a:r>
          </a:p>
          <a:p>
            <a:pPr marL="0" indent="0">
              <a:buNone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def foo(self): </a:t>
            </a:r>
          </a:p>
          <a:p>
            <a:pPr marL="0" indent="0">
              <a:buNone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print('Foo?')</a:t>
            </a:r>
          </a:p>
          <a:p>
            <a:pPr marL="0" indent="0">
              <a:buNone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def bar(self): </a:t>
            </a:r>
          </a:p>
          <a:p>
            <a:pPr marL="0" indent="0">
              <a:buNone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print('Bar!') </a:t>
            </a:r>
          </a:p>
          <a:p>
            <a:pPr marL="0" indent="0">
              <a:buNone/>
            </a:pPr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class C(A, B): </a:t>
            </a:r>
          </a:p>
          <a:p>
            <a:pPr marL="0" indent="0">
              <a:buNone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def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foobar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(self): </a:t>
            </a:r>
          </a:p>
          <a:p>
            <a:pPr marL="0" indent="0">
              <a:buNone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super().foo() # Foo!</a:t>
            </a:r>
          </a:p>
          <a:p>
            <a:pPr marL="0" indent="0">
              <a:buNone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super().bar() # Bar!</a:t>
            </a:r>
            <a:endParaRPr lang="en-US" sz="2000" b="1" dirty="0">
              <a:latin typeface="Courier New" panose="02070309020205020404" pitchFamily="49" charset="0"/>
              <a:ea typeface="Courier New" charset="0"/>
              <a:cs typeface="Courier New" panose="02070309020205020404" pitchFamily="49" charset="0"/>
            </a:endParaRPr>
          </a:p>
          <a:p>
            <a:pPr>
              <a:buFont typeface="Wingdings" pitchFamily="2" charset="2"/>
              <a:buNone/>
              <a:defRPr/>
            </a:pP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          </a:t>
            </a:r>
            <a:endParaRPr lang="en-US" sz="2400" dirty="0">
              <a:solidFill>
                <a:srgbClr val="660066"/>
              </a:solidFill>
              <a:latin typeface="Courier New" pitchFamily="49" charset="0"/>
            </a:endParaRPr>
          </a:p>
          <a:p>
            <a:pPr lvl="0"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10000"/>
              <a:buNone/>
            </a:pPr>
            <a:endParaRPr lang="en-US" sz="2400" b="1" i="1" dirty="0">
              <a:solidFill>
                <a:srgbClr val="C00000"/>
              </a:solidFill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2858388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"/>
          <p:cNvSpPr txBox="1">
            <a:spLocks noGrp="1"/>
          </p:cNvSpPr>
          <p:nvPr>
            <p:ph type="body" idx="2"/>
          </p:nvPr>
        </p:nvSpPr>
        <p:spPr>
          <a:xfrm>
            <a:off x="961519" y="2663095"/>
            <a:ext cx="7197136" cy="15318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70000" lnSpcReduction="20000"/>
          </a:bodyPr>
          <a:lstStyle/>
          <a:p>
            <a:pPr marL="0" lvl="0" indent="0">
              <a:lnSpc>
                <a:spcPct val="120000"/>
              </a:lnSpc>
              <a:spcBef>
                <a:spcPts val="0"/>
              </a:spcBef>
              <a:buClr>
                <a:schemeClr val="accent1"/>
              </a:buClr>
            </a:pPr>
            <a:r>
              <a:rPr lang="en-US" sz="6000" dirty="0"/>
              <a:t>Special Built-In </a:t>
            </a:r>
            <a:br>
              <a:rPr lang="en-US" sz="6000" dirty="0"/>
            </a:br>
            <a:r>
              <a:rPr lang="en-US" sz="6000" dirty="0"/>
              <a:t>Methods and Attributes</a:t>
            </a:r>
            <a:endParaRPr sz="3400" b="1" dirty="0">
              <a:solidFill>
                <a:srgbClr val="37066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5" name="Google Shape;65;p2"/>
          <p:cNvSpPr txBox="1"/>
          <p:nvPr/>
        </p:nvSpPr>
        <p:spPr>
          <a:xfrm>
            <a:off x="10949275" y="6478075"/>
            <a:ext cx="2259300" cy="13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CIS </a:t>
            </a:r>
            <a:r>
              <a:rPr lang="en-US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521</a:t>
            </a:r>
            <a:r>
              <a:rPr lang="en-US" sz="1400" b="0" i="0" u="none" strike="noStrike" cap="none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  |  46</a:t>
            </a:r>
            <a:endParaRPr sz="1400" b="0" i="0" u="none" strike="noStrike" cap="none" dirty="0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pic>
        <p:nvPicPr>
          <p:cNvPr id="66" name="Google Shape;66;p2"/>
          <p:cNvPicPr preferRelativeResize="0"/>
          <p:nvPr/>
        </p:nvPicPr>
        <p:blipFill rotWithShape="1">
          <a:blip r:embed="rId3">
            <a:alphaModFix/>
          </a:blip>
          <a:srcRect l="46493" t="230" r="43071" b="-230"/>
          <a:stretch/>
        </p:blipFill>
        <p:spPr>
          <a:xfrm>
            <a:off x="11603925" y="0"/>
            <a:ext cx="590700" cy="377295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2"/>
          <p:cNvSpPr/>
          <p:nvPr/>
        </p:nvSpPr>
        <p:spPr>
          <a:xfrm>
            <a:off x="11603919" y="3696759"/>
            <a:ext cx="590700" cy="202800"/>
          </a:xfrm>
          <a:prstGeom prst="rect">
            <a:avLst/>
          </a:prstGeom>
          <a:solidFill>
            <a:srgbClr val="37066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Picture 4" descr="j0091175">
            <a:extLst>
              <a:ext uri="{FF2B5EF4-FFF2-40B4-BE49-F238E27FC236}">
                <a16:creationId xmlns:a16="http://schemas.microsoft.com/office/drawing/2014/main" id="{76A880DB-EACB-460E-AA74-CDE49981C4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7669" y="4277710"/>
            <a:ext cx="4672013" cy="89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8302638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92b3bf485b_0_0"/>
          <p:cNvSpPr txBox="1"/>
          <p:nvPr/>
        </p:nvSpPr>
        <p:spPr>
          <a:xfrm>
            <a:off x="10949275" y="6478075"/>
            <a:ext cx="2259300" cy="13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CIS 521  |  </a:t>
            </a:r>
            <a:r>
              <a:rPr lang="en-US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47</a:t>
            </a:r>
            <a:endParaRPr sz="1400" b="0" i="0" u="none" strike="noStrike" cap="none" dirty="0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82" name="Google Shape;82;g92b3bf485b_0_0"/>
          <p:cNvSpPr txBox="1">
            <a:spLocks noGrp="1"/>
          </p:cNvSpPr>
          <p:nvPr>
            <p:ph type="body" idx="2"/>
          </p:nvPr>
        </p:nvSpPr>
        <p:spPr>
          <a:xfrm>
            <a:off x="399672" y="486177"/>
            <a:ext cx="12362513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3400" dirty="0">
                <a:solidFill>
                  <a:schemeClr val="accent6">
                    <a:lumMod val="50000"/>
                  </a:schemeClr>
                </a:solidFill>
              </a:rPr>
              <a:t>Magic Methods and Duck Typing</a:t>
            </a:r>
            <a:endParaRPr lang="en-US" sz="3400" kern="0" dirty="0"/>
          </a:p>
        </p:txBody>
      </p:sp>
      <p:pic>
        <p:nvPicPr>
          <p:cNvPr id="86" name="Google Shape;86;g92b3bf485b_0_0"/>
          <p:cNvPicPr preferRelativeResize="0"/>
          <p:nvPr/>
        </p:nvPicPr>
        <p:blipFill rotWithShape="1">
          <a:blip r:embed="rId3">
            <a:alphaModFix/>
          </a:blip>
          <a:srcRect l="46493" t="230" r="43071" b="-230"/>
          <a:stretch/>
        </p:blipFill>
        <p:spPr>
          <a:xfrm>
            <a:off x="11603925" y="0"/>
            <a:ext cx="590700" cy="377295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g92b3bf485b_0_0"/>
          <p:cNvSpPr/>
          <p:nvPr/>
        </p:nvSpPr>
        <p:spPr>
          <a:xfrm>
            <a:off x="11603919" y="3696759"/>
            <a:ext cx="590700" cy="202800"/>
          </a:xfrm>
          <a:prstGeom prst="rect">
            <a:avLst/>
          </a:prstGeom>
          <a:solidFill>
            <a:srgbClr val="37066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1C082B-30D9-FF4E-AEB3-A2345B53FA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4997" y="1228544"/>
            <a:ext cx="10549603" cy="5829272"/>
          </a:xfrm>
        </p:spPr>
        <p:txBody>
          <a:bodyPr>
            <a:normAutofit/>
          </a:bodyPr>
          <a:lstStyle/>
          <a:p>
            <a:r>
              <a:rPr lang="en-US" i="1" dirty="0">
                <a:solidFill>
                  <a:srgbClr val="C00000"/>
                </a:solidFill>
                <a:ea typeface="Courier New" charset="0"/>
                <a:cs typeface="Courier New" charset="0"/>
              </a:rPr>
              <a:t>Magic Methods </a:t>
            </a:r>
            <a:r>
              <a:rPr lang="en-US" dirty="0">
                <a:ea typeface="Courier New" charset="0"/>
                <a:cs typeface="Courier New" charset="0"/>
              </a:rPr>
              <a:t>allow user-defined classes to behave like built in types</a:t>
            </a:r>
          </a:p>
          <a:p>
            <a:endParaRPr lang="en-US" dirty="0">
              <a:ea typeface="Courier New" charset="0"/>
              <a:cs typeface="Courier New" charset="0"/>
            </a:endParaRPr>
          </a:p>
          <a:p>
            <a:r>
              <a:rPr lang="en-US" i="1" dirty="0">
                <a:solidFill>
                  <a:srgbClr val="C00000"/>
                </a:solidFill>
                <a:ea typeface="Courier New" charset="0"/>
                <a:cs typeface="Courier New" charset="0"/>
              </a:rPr>
              <a:t>Duck typing </a:t>
            </a:r>
            <a:r>
              <a:rPr lang="en-US" dirty="0">
                <a:ea typeface="Courier New" charset="0"/>
                <a:cs typeface="Courier New" charset="0"/>
              </a:rPr>
              <a:t>establishes suitability of an object by determining presence of methods</a:t>
            </a:r>
          </a:p>
          <a:p>
            <a:pPr lvl="1"/>
            <a:r>
              <a:rPr lang="en-US" dirty="0">
                <a:ea typeface="Courier New" charset="0"/>
                <a:cs typeface="Courier New" charset="0"/>
              </a:rPr>
              <a:t>Does it swim like a duck and quack like a duck? It’s a duck</a:t>
            </a:r>
          </a:p>
          <a:p>
            <a:pPr lvl="1"/>
            <a:r>
              <a:rPr lang="en-US" dirty="0">
                <a:ea typeface="Courier New" charset="0"/>
                <a:cs typeface="Courier New" charset="0"/>
              </a:rPr>
              <a:t>Not to be confused with ‘rubber duck debugging’  </a:t>
            </a:r>
          </a:p>
          <a:p>
            <a:pPr>
              <a:buFont typeface="Wingdings" pitchFamily="2" charset="2"/>
              <a:buNone/>
              <a:defRPr/>
            </a:pP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          </a:t>
            </a:r>
            <a:endParaRPr lang="en-US" sz="2400" dirty="0">
              <a:solidFill>
                <a:srgbClr val="660066"/>
              </a:solidFill>
              <a:latin typeface="Courier New" pitchFamily="49" charset="0"/>
            </a:endParaRPr>
          </a:p>
          <a:p>
            <a:pPr lvl="0"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10000"/>
              <a:buNone/>
            </a:pPr>
            <a:endParaRPr lang="en-US" sz="2400" b="1" i="1" dirty="0">
              <a:solidFill>
                <a:srgbClr val="C00000"/>
              </a:solidFill>
              <a:latin typeface="Arial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5F1EB51-EF47-4F6D-BC0F-20F5E510EE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16192" y="3450316"/>
            <a:ext cx="1638411" cy="224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43748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92b3bf485b_0_0"/>
          <p:cNvSpPr txBox="1"/>
          <p:nvPr/>
        </p:nvSpPr>
        <p:spPr>
          <a:xfrm>
            <a:off x="10949275" y="6478075"/>
            <a:ext cx="2259300" cy="13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CIS 521  |  </a:t>
            </a:r>
            <a:r>
              <a:rPr lang="en-US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48</a:t>
            </a:r>
            <a:endParaRPr sz="1400" b="0" i="0" u="none" strike="noStrike" cap="none" dirty="0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82" name="Google Shape;82;g92b3bf485b_0_0"/>
          <p:cNvSpPr txBox="1">
            <a:spLocks noGrp="1"/>
          </p:cNvSpPr>
          <p:nvPr>
            <p:ph type="body" idx="2"/>
          </p:nvPr>
        </p:nvSpPr>
        <p:spPr>
          <a:xfrm>
            <a:off x="399672" y="486177"/>
            <a:ext cx="12362513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3400" dirty="0">
                <a:solidFill>
                  <a:schemeClr val="accent6">
                    <a:lumMod val="50000"/>
                  </a:schemeClr>
                </a:solidFill>
              </a:rPr>
              <a:t>Magic Methods and Duck Typing</a:t>
            </a:r>
            <a:endParaRPr lang="en-US" sz="3400" kern="0" dirty="0"/>
          </a:p>
        </p:txBody>
      </p:sp>
      <p:pic>
        <p:nvPicPr>
          <p:cNvPr id="86" name="Google Shape;86;g92b3bf485b_0_0"/>
          <p:cNvPicPr preferRelativeResize="0"/>
          <p:nvPr/>
        </p:nvPicPr>
        <p:blipFill rotWithShape="1">
          <a:blip r:embed="rId3">
            <a:alphaModFix/>
          </a:blip>
          <a:srcRect l="46493" t="230" r="43071" b="-230"/>
          <a:stretch/>
        </p:blipFill>
        <p:spPr>
          <a:xfrm>
            <a:off x="11603925" y="0"/>
            <a:ext cx="590700" cy="377295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g92b3bf485b_0_0"/>
          <p:cNvSpPr/>
          <p:nvPr/>
        </p:nvSpPr>
        <p:spPr>
          <a:xfrm>
            <a:off x="11603919" y="3696759"/>
            <a:ext cx="590700" cy="202800"/>
          </a:xfrm>
          <a:prstGeom prst="rect">
            <a:avLst/>
          </a:prstGeom>
          <a:solidFill>
            <a:srgbClr val="37066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" name="Content Placeholder 3">
            <a:extLst>
              <a:ext uri="{FF2B5EF4-FFF2-40B4-BE49-F238E27FC236}">
                <a16:creationId xmlns:a16="http://schemas.microsoft.com/office/drawing/2014/main" id="{B88E6CF3-C1B4-4014-BAB0-0BF7D8B10C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9349" y="1137177"/>
            <a:ext cx="8053301" cy="523464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5162672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92b3bf485b_0_0"/>
          <p:cNvSpPr txBox="1"/>
          <p:nvPr/>
        </p:nvSpPr>
        <p:spPr>
          <a:xfrm>
            <a:off x="10949275" y="6478075"/>
            <a:ext cx="2259300" cy="13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CIS 521  |  </a:t>
            </a:r>
            <a:r>
              <a:rPr lang="en-US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49</a:t>
            </a:r>
            <a:endParaRPr sz="1400" b="0" i="0" u="none" strike="noStrike" cap="none" dirty="0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82" name="Google Shape;82;g92b3bf485b_0_0"/>
          <p:cNvSpPr txBox="1">
            <a:spLocks noGrp="1"/>
          </p:cNvSpPr>
          <p:nvPr>
            <p:ph type="body" idx="2"/>
          </p:nvPr>
        </p:nvSpPr>
        <p:spPr>
          <a:xfrm>
            <a:off x="399672" y="486177"/>
            <a:ext cx="12362513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3400" dirty="0">
                <a:solidFill>
                  <a:schemeClr val="accent6">
                    <a:lumMod val="50000"/>
                  </a:schemeClr>
                </a:solidFill>
              </a:rPr>
              <a:t>Example Magic Method</a:t>
            </a:r>
            <a:endParaRPr lang="en-US" sz="3400" kern="0" dirty="0"/>
          </a:p>
        </p:txBody>
      </p:sp>
      <p:pic>
        <p:nvPicPr>
          <p:cNvPr id="86" name="Google Shape;86;g92b3bf485b_0_0"/>
          <p:cNvPicPr preferRelativeResize="0"/>
          <p:nvPr/>
        </p:nvPicPr>
        <p:blipFill rotWithShape="1">
          <a:blip r:embed="rId3">
            <a:alphaModFix/>
          </a:blip>
          <a:srcRect l="46493" t="230" r="43071" b="-230"/>
          <a:stretch/>
        </p:blipFill>
        <p:spPr>
          <a:xfrm>
            <a:off x="11603925" y="0"/>
            <a:ext cx="590700" cy="377295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g92b3bf485b_0_0"/>
          <p:cNvSpPr/>
          <p:nvPr/>
        </p:nvSpPr>
        <p:spPr>
          <a:xfrm>
            <a:off x="11603919" y="3696759"/>
            <a:ext cx="590700" cy="202800"/>
          </a:xfrm>
          <a:prstGeom prst="rect">
            <a:avLst/>
          </a:prstGeom>
          <a:solidFill>
            <a:srgbClr val="37066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1C082B-30D9-FF4E-AEB3-A2345B53FA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4997" y="1228544"/>
            <a:ext cx="10549603" cy="5829272"/>
          </a:xfrm>
        </p:spPr>
        <p:txBody>
          <a:bodyPr>
            <a:normAutofit/>
          </a:bodyPr>
          <a:lstStyle/>
          <a:p>
            <a:pPr>
              <a:buFont typeface="Symbol" pitchFamily="18" charset="2"/>
              <a:buNone/>
            </a:pPr>
            <a:r>
              <a:rPr lang="en-US" sz="2000" b="1" dirty="0">
                <a:solidFill>
                  <a:srgbClr val="FF9933"/>
                </a:solidFill>
                <a:latin typeface="Courier New" charset="0"/>
                <a:ea typeface="Courier New" charset="0"/>
                <a:cs typeface="Courier New" charset="0"/>
              </a:rPr>
              <a:t>class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 Student:</a:t>
            </a:r>
          </a:p>
          <a:p>
            <a:pPr>
              <a:buFont typeface="Symbol" pitchFamily="18" charset="2"/>
              <a:buNone/>
            </a:pPr>
            <a:r>
              <a:rPr lang="en-US" sz="2000" b="1" dirty="0">
                <a:solidFill>
                  <a:srgbClr val="FF9933"/>
                </a:solidFill>
                <a:latin typeface="Courier New" charset="0"/>
                <a:ea typeface="Courier New" charset="0"/>
                <a:cs typeface="Courier New" charset="0"/>
              </a:rPr>
              <a:t>	def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000" b="1" dirty="0">
                <a:solidFill>
                  <a:schemeClr val="accent2"/>
                </a:solidFill>
                <a:latin typeface="Courier New" charset="0"/>
                <a:ea typeface="Courier New" charset="0"/>
                <a:cs typeface="Courier New" charset="0"/>
              </a:rPr>
              <a:t>__</a:t>
            </a:r>
            <a:r>
              <a:rPr lang="en-US" sz="2000" b="1" dirty="0" err="1">
                <a:solidFill>
                  <a:schemeClr val="accent2"/>
                </a:solidFill>
                <a:latin typeface="Courier New" charset="0"/>
                <a:ea typeface="Courier New" charset="0"/>
                <a:cs typeface="Courier New" charset="0"/>
              </a:rPr>
              <a:t>init</a:t>
            </a:r>
            <a:r>
              <a:rPr lang="en-US" sz="2000" b="1" dirty="0">
                <a:solidFill>
                  <a:schemeClr val="accent2"/>
                </a:solidFill>
                <a:latin typeface="Courier New" charset="0"/>
                <a:ea typeface="Courier New" charset="0"/>
                <a:cs typeface="Courier New" charset="0"/>
              </a:rPr>
              <a:t>__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(self, 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full_name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, age):</a:t>
            </a:r>
            <a:br>
              <a:rPr lang="en-US" sz="2000" b="1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self.full_name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 = 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full_name</a:t>
            </a:r>
            <a:endParaRPr lang="en-US" sz="2000" b="1" dirty="0">
              <a:latin typeface="Courier New" charset="0"/>
              <a:ea typeface="Courier New" charset="0"/>
              <a:cs typeface="Courier New" charset="0"/>
            </a:endParaRPr>
          </a:p>
          <a:p>
            <a:pPr>
              <a:buFont typeface="Symbol" pitchFamily="18" charset="2"/>
              <a:buNone/>
            </a:pP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		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self.age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 = age</a:t>
            </a:r>
          </a:p>
          <a:p>
            <a:pPr>
              <a:buFont typeface="Symbol" pitchFamily="18" charset="2"/>
              <a:buNone/>
            </a:pPr>
            <a:br>
              <a:rPr lang="en-US" sz="2000" b="1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2000" b="1" dirty="0">
                <a:solidFill>
                  <a:srgbClr val="FF9933"/>
                </a:solidFill>
                <a:latin typeface="Courier New" charset="0"/>
                <a:ea typeface="Courier New" charset="0"/>
                <a:cs typeface="Courier New" charset="0"/>
              </a:rPr>
              <a:t>def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000" b="1" dirty="0">
                <a:solidFill>
                  <a:schemeClr val="accent2"/>
                </a:solidFill>
                <a:latin typeface="Courier New" charset="0"/>
                <a:ea typeface="Courier New" charset="0"/>
                <a:cs typeface="Courier New" charset="0"/>
              </a:rPr>
              <a:t>__str__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(self):</a:t>
            </a:r>
            <a:br>
              <a:rPr lang="en-US" sz="2000" b="1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sz="2000" b="1" dirty="0">
                <a:solidFill>
                  <a:srgbClr val="FF9933"/>
                </a:solidFill>
                <a:latin typeface="Courier New" charset="0"/>
                <a:ea typeface="Courier New" charset="0"/>
                <a:cs typeface="Courier New" charset="0"/>
              </a:rPr>
              <a:t>return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000" b="1" dirty="0">
                <a:solidFill>
                  <a:srgbClr val="008000"/>
                </a:solidFill>
                <a:latin typeface="Courier New" charset="0"/>
                <a:ea typeface="Courier New" charset="0"/>
                <a:cs typeface="Courier New" charset="0"/>
              </a:rPr>
              <a:t>"I'm named "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 + 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self.full_name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 + </a:t>
            </a:r>
            <a:r>
              <a:rPr lang="en-US" sz="2000" b="1" dirty="0">
                <a:solidFill>
                  <a:srgbClr val="008000"/>
                </a:solidFill>
                <a:latin typeface="Courier New" charset="0"/>
                <a:ea typeface="Courier New" charset="0"/>
                <a:cs typeface="Courier New" charset="0"/>
              </a:rPr>
              <a:t>" – age: "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 +  str(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self.age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)</a:t>
            </a:r>
            <a:br>
              <a:rPr lang="en-US" sz="2000" b="1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...</a:t>
            </a:r>
          </a:p>
          <a:p>
            <a:pPr>
              <a:buFont typeface="Symbol" pitchFamily="18" charset="2"/>
              <a:buNone/>
            </a:pPr>
            <a:endParaRPr lang="en-US" sz="2000" b="1" dirty="0">
              <a:latin typeface="Courier New" charset="0"/>
              <a:ea typeface="Courier New" charset="0"/>
              <a:cs typeface="Courier New" charset="0"/>
            </a:endParaRPr>
          </a:p>
          <a:p>
            <a:pPr>
              <a:buFont typeface="Symbol" pitchFamily="18" charset="2"/>
              <a:buNone/>
            </a:pPr>
            <a:r>
              <a:rPr lang="en-US" sz="2000" b="1" dirty="0">
                <a:solidFill>
                  <a:srgbClr val="660066"/>
                </a:solidFill>
                <a:latin typeface="Courier New" charset="0"/>
                <a:ea typeface="Courier New" charset="0"/>
                <a:cs typeface="Courier New" charset="0"/>
              </a:rPr>
              <a:t>&gt;&gt;&gt;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 f = Student(</a:t>
            </a:r>
            <a:r>
              <a:rPr lang="en-US" sz="2000" b="1" dirty="0">
                <a:solidFill>
                  <a:srgbClr val="008000"/>
                </a:solidFill>
                <a:latin typeface="Courier New" charset="0"/>
                <a:ea typeface="Courier New" charset="0"/>
                <a:cs typeface="Courier New" charset="0"/>
              </a:rPr>
              <a:t>"Bob Smith"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, 23)</a:t>
            </a:r>
          </a:p>
          <a:p>
            <a:pPr>
              <a:buFont typeface="Symbol" pitchFamily="18" charset="2"/>
              <a:buNone/>
            </a:pPr>
            <a:endParaRPr lang="en-US" sz="2000" b="1" dirty="0">
              <a:latin typeface="Courier New" charset="0"/>
              <a:ea typeface="Courier New" charset="0"/>
              <a:cs typeface="Courier New" charset="0"/>
            </a:endParaRPr>
          </a:p>
          <a:p>
            <a:pPr>
              <a:buFont typeface="Symbol" pitchFamily="18" charset="2"/>
              <a:buNone/>
            </a:pPr>
            <a:r>
              <a:rPr lang="en-US" sz="2000" b="1" dirty="0">
                <a:solidFill>
                  <a:srgbClr val="660066"/>
                </a:solidFill>
                <a:latin typeface="Courier New" charset="0"/>
                <a:ea typeface="Courier New" charset="0"/>
                <a:cs typeface="Courier New" charset="0"/>
              </a:rPr>
              <a:t>&gt;&gt;&gt;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000" b="1" dirty="0">
                <a:solidFill>
                  <a:srgbClr val="FF9933"/>
                </a:solidFill>
                <a:latin typeface="Courier New" charset="0"/>
                <a:ea typeface="Courier New" charset="0"/>
                <a:cs typeface="Courier New" charset="0"/>
              </a:rPr>
              <a:t>print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(f)</a:t>
            </a:r>
          </a:p>
          <a:p>
            <a:pPr>
              <a:buFont typeface="Symbol" pitchFamily="18" charset="2"/>
              <a:buNone/>
            </a:pPr>
            <a:r>
              <a:rPr lang="en-US" sz="2000" b="1" dirty="0">
                <a:solidFill>
                  <a:schemeClr val="accent2"/>
                </a:solidFill>
                <a:latin typeface="Courier New" charset="0"/>
                <a:ea typeface="Courier New" charset="0"/>
                <a:cs typeface="Courier New" charset="0"/>
              </a:rPr>
              <a:t>I’m named Bob Smith – age: 23</a:t>
            </a:r>
          </a:p>
          <a:p>
            <a:pPr>
              <a:buFont typeface="Wingdings" pitchFamily="2" charset="2"/>
              <a:buNone/>
              <a:defRPr/>
            </a:pP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          </a:t>
            </a:r>
            <a:endParaRPr lang="en-US" sz="2400" dirty="0">
              <a:solidFill>
                <a:srgbClr val="660066"/>
              </a:solidFill>
              <a:latin typeface="Courier New" pitchFamily="49" charset="0"/>
            </a:endParaRPr>
          </a:p>
          <a:p>
            <a:pPr lvl="0"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10000"/>
              <a:buNone/>
            </a:pPr>
            <a:endParaRPr lang="en-US" sz="2400" b="1" i="1" dirty="0">
              <a:solidFill>
                <a:srgbClr val="C00000"/>
              </a:solidFill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174757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92b3bf485b_0_0"/>
          <p:cNvSpPr txBox="1"/>
          <p:nvPr/>
        </p:nvSpPr>
        <p:spPr>
          <a:xfrm>
            <a:off x="10949275" y="6478075"/>
            <a:ext cx="2259300" cy="13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CIS 521  |  </a:t>
            </a:r>
            <a:r>
              <a:rPr lang="en-US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5</a:t>
            </a:r>
            <a:endParaRPr sz="1400" b="0" i="0" u="none" strike="noStrike" cap="none" dirty="0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82" name="Google Shape;82;g92b3bf485b_0_0"/>
          <p:cNvSpPr txBox="1">
            <a:spLocks noGrp="1"/>
          </p:cNvSpPr>
          <p:nvPr>
            <p:ph type="body" idx="2"/>
          </p:nvPr>
        </p:nvSpPr>
        <p:spPr>
          <a:xfrm>
            <a:off x="399673" y="486177"/>
            <a:ext cx="10555200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buClr>
                <a:schemeClr val="accent1"/>
              </a:buClr>
            </a:pPr>
            <a:r>
              <a:rPr lang="en-US" sz="3400" dirty="0"/>
              <a:t>List Comprehensions replace loops!</a:t>
            </a:r>
            <a:endParaRPr sz="3400" b="1" dirty="0">
              <a:solidFill>
                <a:srgbClr val="37066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86" name="Google Shape;86;g92b3bf485b_0_0"/>
          <p:cNvPicPr preferRelativeResize="0"/>
          <p:nvPr/>
        </p:nvPicPr>
        <p:blipFill rotWithShape="1">
          <a:blip r:embed="rId3">
            <a:alphaModFix/>
          </a:blip>
          <a:srcRect l="46493" t="230" r="43071" b="-230"/>
          <a:stretch/>
        </p:blipFill>
        <p:spPr>
          <a:xfrm>
            <a:off x="11603925" y="0"/>
            <a:ext cx="590700" cy="377295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g92b3bf485b_0_0"/>
          <p:cNvSpPr/>
          <p:nvPr/>
        </p:nvSpPr>
        <p:spPr>
          <a:xfrm>
            <a:off x="11603919" y="3696759"/>
            <a:ext cx="590700" cy="202800"/>
          </a:xfrm>
          <a:prstGeom prst="rect">
            <a:avLst/>
          </a:prstGeom>
          <a:solidFill>
            <a:srgbClr val="37066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1C082B-30D9-FF4E-AEB3-A2345B53FA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9673" y="1375568"/>
            <a:ext cx="10555288" cy="4106863"/>
          </a:xfrm>
        </p:spPr>
        <p:txBody>
          <a:bodyPr>
            <a:normAutofit/>
          </a:bodyPr>
          <a:lstStyle/>
          <a:p>
            <a:pPr lvl="0"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10000"/>
              <a:buNone/>
            </a:pPr>
            <a:r>
              <a:rPr lang="en-US" b="1" dirty="0" err="1">
                <a:solidFill>
                  <a:srgbClr val="000000"/>
                </a:solidFill>
                <a:latin typeface="Courier New" pitchFamily="49" charset="0"/>
                <a:ea typeface="+mn-ea"/>
                <a:cs typeface="+mn-cs"/>
              </a:rPr>
              <a:t>nums</a:t>
            </a:r>
            <a:r>
              <a:rPr lang="en-US" b="1" dirty="0">
                <a:solidFill>
                  <a:srgbClr val="000000"/>
                </a:solidFill>
                <a:latin typeface="Courier New" pitchFamily="49" charset="0"/>
                <a:ea typeface="+mn-ea"/>
                <a:cs typeface="+mn-cs"/>
              </a:rPr>
              <a:t> = [0, 1, 2, 3, 4, 5, 6, 7, 8, 9]</a:t>
            </a:r>
          </a:p>
          <a:p>
            <a:pPr lvl="0"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10000"/>
              <a:buNone/>
            </a:pPr>
            <a:r>
              <a:rPr lang="en-US" sz="2400" b="1" i="1" dirty="0">
                <a:solidFill>
                  <a:srgbClr val="C00000"/>
                </a:solidFill>
                <a:latin typeface="Arial"/>
                <a:ea typeface="+mn-ea"/>
                <a:cs typeface="+mn-cs"/>
              </a:rPr>
              <a:t># </a:t>
            </a:r>
            <a:r>
              <a:rPr lang="en-US" sz="2400" b="1" dirty="0">
                <a:solidFill>
                  <a:srgbClr val="C00000"/>
                </a:solidFill>
                <a:latin typeface="Arial"/>
                <a:ea typeface="+mn-ea"/>
                <a:cs typeface="+mn-cs"/>
              </a:rPr>
              <a:t> I want 'n*n' for each 'n’ in </a:t>
            </a:r>
            <a:r>
              <a:rPr lang="en-US" sz="2400" b="1" dirty="0" err="1">
                <a:solidFill>
                  <a:srgbClr val="C00000"/>
                </a:solidFill>
                <a:latin typeface="Arial"/>
                <a:ea typeface="+mn-ea"/>
                <a:cs typeface="+mn-cs"/>
              </a:rPr>
              <a:t>nums</a:t>
            </a:r>
            <a:endParaRPr lang="en-US" sz="2400" b="1" dirty="0">
              <a:solidFill>
                <a:srgbClr val="C00000"/>
              </a:solidFill>
              <a:latin typeface="Arial"/>
              <a:ea typeface="+mn-ea"/>
              <a:cs typeface="+mn-cs"/>
            </a:endParaRPr>
          </a:p>
          <a:p>
            <a:pPr lvl="0"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10000"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pitchFamily="49" charset="0"/>
                <a:ea typeface="+mn-ea"/>
                <a:cs typeface="+mn-cs"/>
              </a:rPr>
              <a:t>squares = []</a:t>
            </a:r>
          </a:p>
          <a:p>
            <a:pPr lvl="0"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10000"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pitchFamily="49" charset="0"/>
                <a:ea typeface="+mn-ea"/>
                <a:cs typeface="+mn-cs"/>
              </a:rPr>
              <a:t>for n in </a:t>
            </a:r>
            <a:r>
              <a:rPr lang="en-US" sz="2400" b="1" dirty="0" err="1">
                <a:solidFill>
                  <a:srgbClr val="000000"/>
                </a:solidFill>
                <a:latin typeface="Courier New" pitchFamily="49" charset="0"/>
                <a:ea typeface="+mn-ea"/>
                <a:cs typeface="+mn-cs"/>
              </a:rPr>
              <a:t>nums</a:t>
            </a:r>
            <a:r>
              <a:rPr lang="en-US" sz="2400" b="1" dirty="0">
                <a:solidFill>
                  <a:srgbClr val="000000"/>
                </a:solidFill>
                <a:latin typeface="Courier New" pitchFamily="49" charset="0"/>
                <a:ea typeface="+mn-ea"/>
                <a:cs typeface="+mn-cs"/>
              </a:rPr>
              <a:t>:</a:t>
            </a:r>
          </a:p>
          <a:p>
            <a:pPr lvl="0"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10000"/>
              <a:buNone/>
            </a:pPr>
            <a:r>
              <a:rPr lang="en-US" sz="2400" b="1" i="1" dirty="0">
                <a:solidFill>
                  <a:srgbClr val="C00000"/>
                </a:solidFill>
                <a:latin typeface="Courier New" pitchFamily="49" charset="0"/>
                <a:ea typeface="+mn-ea"/>
                <a:cs typeface="+mn-cs"/>
              </a:rPr>
              <a:t>  </a:t>
            </a:r>
            <a:r>
              <a:rPr lang="en-US" sz="2400" b="1" dirty="0">
                <a:solidFill>
                  <a:srgbClr val="000000"/>
                </a:solidFill>
                <a:latin typeface="Courier New" pitchFamily="49" charset="0"/>
                <a:ea typeface="+mn-ea"/>
                <a:cs typeface="+mn-cs"/>
              </a:rPr>
              <a:t>for n in </a:t>
            </a:r>
            <a:r>
              <a:rPr lang="en-US" sz="2400" b="1" dirty="0" err="1">
                <a:solidFill>
                  <a:srgbClr val="000000"/>
                </a:solidFill>
                <a:latin typeface="Courier New" pitchFamily="49" charset="0"/>
                <a:ea typeface="+mn-ea"/>
                <a:cs typeface="+mn-cs"/>
              </a:rPr>
              <a:t>nums</a:t>
            </a:r>
            <a:r>
              <a:rPr lang="en-US" sz="2400" b="1" dirty="0">
                <a:solidFill>
                  <a:srgbClr val="000000"/>
                </a:solidFill>
                <a:latin typeface="Courier New" pitchFamily="49" charset="0"/>
                <a:ea typeface="+mn-ea"/>
                <a:cs typeface="+mn-cs"/>
              </a:rPr>
              <a:t>:</a:t>
            </a:r>
          </a:p>
          <a:p>
            <a:pPr lvl="0"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10000"/>
              <a:buNone/>
            </a:pPr>
            <a:r>
              <a:rPr lang="en-US" sz="2400" b="1" i="1" dirty="0">
                <a:solidFill>
                  <a:srgbClr val="C00000"/>
                </a:solidFill>
                <a:latin typeface="Courier New" pitchFamily="49" charset="0"/>
                <a:ea typeface="+mn-ea"/>
                <a:cs typeface="+mn-cs"/>
              </a:rPr>
              <a:t>    </a:t>
            </a:r>
            <a:r>
              <a:rPr lang="en-US" sz="2400" b="1" dirty="0" err="1">
                <a:solidFill>
                  <a:srgbClr val="000000"/>
                </a:solidFill>
                <a:latin typeface="Courier New" pitchFamily="49" charset="0"/>
                <a:ea typeface="+mn-ea"/>
                <a:cs typeface="+mn-cs"/>
              </a:rPr>
              <a:t>squares.append</a:t>
            </a:r>
            <a:r>
              <a:rPr lang="en-US" sz="2400" b="1" dirty="0">
                <a:solidFill>
                  <a:srgbClr val="000000"/>
                </a:solidFill>
                <a:latin typeface="Courier New" pitchFamily="49" charset="0"/>
                <a:ea typeface="+mn-ea"/>
                <a:cs typeface="+mn-cs"/>
              </a:rPr>
              <a:t>(x*x)</a:t>
            </a:r>
            <a:endParaRPr lang="en-US" sz="2400" b="1" i="1" dirty="0">
              <a:solidFill>
                <a:srgbClr val="C00000"/>
              </a:solidFill>
              <a:latin typeface="Arial"/>
              <a:ea typeface="+mn-ea"/>
              <a:cs typeface="+mn-cs"/>
            </a:endParaRPr>
          </a:p>
          <a:p>
            <a:pPr lvl="0"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10000"/>
              <a:buNone/>
            </a:pPr>
            <a:r>
              <a:rPr lang="en-US" sz="2400" b="1" dirty="0">
                <a:solidFill>
                  <a:srgbClr val="000000"/>
                </a:solidFill>
                <a:latin typeface="Courier New" pitchFamily="49" charset="0"/>
                <a:ea typeface="+mn-ea"/>
                <a:cs typeface="+mn-cs"/>
              </a:rPr>
              <a:t>print(squares)</a:t>
            </a:r>
          </a:p>
          <a:p>
            <a:pPr lvl="0"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10000"/>
              <a:buNone/>
            </a:pPr>
            <a:endParaRPr lang="en-US" sz="2400" b="1" i="1" dirty="0">
              <a:solidFill>
                <a:srgbClr val="000000"/>
              </a:solidFill>
              <a:latin typeface="Courier New" pitchFamily="49" charset="0"/>
              <a:ea typeface="+mn-ea"/>
              <a:cs typeface="+mn-cs"/>
            </a:endParaRPr>
          </a:p>
          <a:p>
            <a:pPr lvl="0" indent="-457200" fontAlgn="base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squares = [x*x for x in </a:t>
            </a:r>
            <a:r>
              <a:rPr lang="en-US" b="1" dirty="0" err="1">
                <a:solidFill>
                  <a:srgbClr val="000000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nums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]</a:t>
            </a:r>
            <a:endParaRPr lang="en-US" b="1" i="1" kern="1200" dirty="0">
              <a:solidFill>
                <a:srgbClr val="C00000"/>
              </a:solidFill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  <a:p>
            <a:pPr lvl="0" indent="-457200" fontAlgn="base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b="1" kern="1200" dirty="0">
                <a:solidFill>
                  <a:srgbClr val="000000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print(squares)</a:t>
            </a:r>
            <a:endParaRPr lang="en-US" b="1" i="1" kern="1200" dirty="0">
              <a:solidFill>
                <a:srgbClr val="C00000"/>
              </a:solidFill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  <a:p>
            <a:pPr lvl="0"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10000"/>
              <a:buNone/>
            </a:pPr>
            <a:endParaRPr lang="en-US" sz="2400" b="1" i="1" dirty="0">
              <a:solidFill>
                <a:srgbClr val="C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19" name="Text Box 6">
            <a:extLst>
              <a:ext uri="{FF2B5EF4-FFF2-40B4-BE49-F238E27FC236}">
                <a16:creationId xmlns:a16="http://schemas.microsoft.com/office/drawing/2014/main" id="{F745E90F-434F-4944-BEE5-E4A54D3688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43496" y="89302"/>
            <a:ext cx="3733800" cy="396875"/>
          </a:xfrm>
          <a:prstGeom prst="rect">
            <a:avLst/>
          </a:prstGeom>
          <a:solidFill>
            <a:srgbClr val="00B0F0">
              <a:alpha val="34901"/>
            </a:srgbClr>
          </a:solidFill>
          <a:ln>
            <a:noFill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>
              <a:spcBef>
                <a:spcPts val="0"/>
              </a:spcBef>
            </a:pPr>
            <a:r>
              <a:rPr lang="en-US" sz="2000" b="1" dirty="0">
                <a:latin typeface="Arial" pitchFamily="34" charset="0"/>
              </a:rPr>
              <a:t>[ </a:t>
            </a:r>
            <a:r>
              <a:rPr lang="en-US" sz="2000" b="1" u="sng" dirty="0">
                <a:solidFill>
                  <a:schemeClr val="accent2"/>
                </a:solidFill>
                <a:latin typeface="Arial" pitchFamily="34" charset="0"/>
              </a:rPr>
              <a:t>expression</a:t>
            </a:r>
            <a:r>
              <a:rPr lang="en-US" sz="2000" b="1" dirty="0">
                <a:latin typeface="Arial" pitchFamily="34" charset="0"/>
              </a:rPr>
              <a:t> for </a:t>
            </a:r>
            <a:r>
              <a:rPr lang="en-US" sz="2000" b="1" u="sng" dirty="0">
                <a:solidFill>
                  <a:srgbClr val="FF3300"/>
                </a:solidFill>
                <a:latin typeface="Arial" pitchFamily="34" charset="0"/>
              </a:rPr>
              <a:t>name</a:t>
            </a:r>
            <a:r>
              <a:rPr lang="en-US" sz="2000" b="1" dirty="0">
                <a:latin typeface="Arial" pitchFamily="34" charset="0"/>
              </a:rPr>
              <a:t> in </a:t>
            </a:r>
            <a:r>
              <a:rPr lang="en-US" sz="2000" b="1" u="sng" dirty="0">
                <a:solidFill>
                  <a:srgbClr val="660066"/>
                </a:solidFill>
                <a:latin typeface="Arial" pitchFamily="34" charset="0"/>
              </a:rPr>
              <a:t>list</a:t>
            </a:r>
            <a:r>
              <a:rPr lang="en-US" sz="2000" b="1" dirty="0">
                <a:solidFill>
                  <a:srgbClr val="660066"/>
                </a:solidFill>
                <a:latin typeface="Arial" pitchFamily="34" charset="0"/>
              </a:rPr>
              <a:t> </a:t>
            </a:r>
            <a:r>
              <a:rPr lang="en-US" sz="2000" b="1" dirty="0">
                <a:latin typeface="Arial" pitchFamily="34" charset="0"/>
              </a:rPr>
              <a:t>]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92b3bf485b_0_0"/>
          <p:cNvSpPr txBox="1"/>
          <p:nvPr/>
        </p:nvSpPr>
        <p:spPr>
          <a:xfrm>
            <a:off x="10949275" y="6478075"/>
            <a:ext cx="2259300" cy="13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CIS 521  |  </a:t>
            </a:r>
            <a:r>
              <a:rPr lang="en-US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50</a:t>
            </a:r>
            <a:endParaRPr sz="1400" b="0" i="0" u="none" strike="noStrike" cap="none" dirty="0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82" name="Google Shape;82;g92b3bf485b_0_0"/>
          <p:cNvSpPr txBox="1">
            <a:spLocks noGrp="1"/>
          </p:cNvSpPr>
          <p:nvPr>
            <p:ph type="body" idx="2"/>
          </p:nvPr>
        </p:nvSpPr>
        <p:spPr>
          <a:xfrm>
            <a:off x="399672" y="486177"/>
            <a:ext cx="12362513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3400" dirty="0"/>
              <a:t>Other “Magic” Methods </a:t>
            </a:r>
            <a:endParaRPr lang="en-US" sz="3400" kern="0" dirty="0"/>
          </a:p>
        </p:txBody>
      </p:sp>
      <p:pic>
        <p:nvPicPr>
          <p:cNvPr id="86" name="Google Shape;86;g92b3bf485b_0_0"/>
          <p:cNvPicPr preferRelativeResize="0"/>
          <p:nvPr/>
        </p:nvPicPr>
        <p:blipFill rotWithShape="1">
          <a:blip r:embed="rId3">
            <a:alphaModFix/>
          </a:blip>
          <a:srcRect l="46493" t="230" r="43071" b="-230"/>
          <a:stretch/>
        </p:blipFill>
        <p:spPr>
          <a:xfrm>
            <a:off x="11603925" y="0"/>
            <a:ext cx="590700" cy="377295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g92b3bf485b_0_0"/>
          <p:cNvSpPr/>
          <p:nvPr/>
        </p:nvSpPr>
        <p:spPr>
          <a:xfrm>
            <a:off x="11603919" y="3696759"/>
            <a:ext cx="590700" cy="202800"/>
          </a:xfrm>
          <a:prstGeom prst="rect">
            <a:avLst/>
          </a:prstGeom>
          <a:solidFill>
            <a:srgbClr val="37066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1C082B-30D9-FF4E-AEB3-A2345B53FA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4997" y="1228544"/>
            <a:ext cx="10549603" cy="5829272"/>
          </a:xfrm>
        </p:spPr>
        <p:txBody>
          <a:bodyPr>
            <a:normAutofit/>
          </a:bodyPr>
          <a:lstStyle/>
          <a:p>
            <a:r>
              <a:rPr lang="en-US" dirty="0"/>
              <a:t>Used to implement operator overloading</a:t>
            </a:r>
          </a:p>
          <a:p>
            <a:pPr lvl="1"/>
            <a:r>
              <a:rPr lang="en-US" dirty="0"/>
              <a:t>Most operators trigger a special method, dependent on class</a:t>
            </a:r>
          </a:p>
          <a:p>
            <a:pPr lvl="1"/>
            <a:endParaRPr lang="en-US" dirty="0"/>
          </a:p>
          <a:p>
            <a:pPr lvl="1">
              <a:buFontTx/>
              <a:buNone/>
            </a:pPr>
            <a:r>
              <a:rPr lang="en-US" b="1" dirty="0">
                <a:latin typeface="Courier New" pitchFamily="49" charset="0"/>
              </a:rPr>
              <a:t>__</a:t>
            </a:r>
            <a:r>
              <a:rPr lang="en-US" b="1" dirty="0" err="1">
                <a:latin typeface="Courier New" pitchFamily="49" charset="0"/>
              </a:rPr>
              <a:t>init</a:t>
            </a:r>
            <a:r>
              <a:rPr lang="en-US" b="1" dirty="0">
                <a:latin typeface="Courier New" pitchFamily="49" charset="0"/>
              </a:rPr>
              <a:t>__</a:t>
            </a:r>
            <a:r>
              <a:rPr lang="en-US" dirty="0">
                <a:latin typeface="Courier New" pitchFamily="49" charset="0"/>
              </a:rPr>
              <a:t>:</a:t>
            </a:r>
            <a:r>
              <a:rPr lang="en-US" dirty="0"/>
              <a:t> The constructor for the class.</a:t>
            </a:r>
          </a:p>
          <a:p>
            <a:pPr lvl="1">
              <a:buFontTx/>
              <a:buNone/>
            </a:pPr>
            <a:r>
              <a:rPr lang="en-US" b="1" dirty="0">
                <a:latin typeface="Courier New" pitchFamily="49" charset="0"/>
              </a:rPr>
              <a:t>__</a:t>
            </a:r>
            <a:r>
              <a:rPr lang="en-US" b="1" dirty="0" err="1">
                <a:latin typeface="Courier New" pitchFamily="49" charset="0"/>
              </a:rPr>
              <a:t>len</a:t>
            </a:r>
            <a:r>
              <a:rPr lang="en-US" b="1" dirty="0">
                <a:latin typeface="Courier New" pitchFamily="49" charset="0"/>
              </a:rPr>
              <a:t>__</a:t>
            </a:r>
            <a:r>
              <a:rPr lang="en-US" dirty="0">
                <a:latin typeface="Courier New" pitchFamily="49" charset="0"/>
              </a:rPr>
              <a:t> :</a:t>
            </a:r>
            <a:r>
              <a:rPr lang="en-US" dirty="0"/>
              <a:t> Define how  </a:t>
            </a:r>
            <a:r>
              <a:rPr lang="en-US" b="1" dirty="0" err="1">
                <a:latin typeface="Courier New" pitchFamily="49" charset="0"/>
              </a:rPr>
              <a:t>len</a:t>
            </a:r>
            <a:r>
              <a:rPr lang="en-US" b="1" dirty="0">
                <a:latin typeface="Courier New" pitchFamily="49" charset="0"/>
              </a:rPr>
              <a:t>(</a:t>
            </a:r>
            <a:r>
              <a:rPr lang="en-US" dirty="0"/>
              <a:t> obj </a:t>
            </a:r>
            <a:r>
              <a:rPr lang="en-US" b="1" dirty="0">
                <a:latin typeface="Courier New" pitchFamily="49" charset="0"/>
              </a:rPr>
              <a:t>)</a:t>
            </a:r>
            <a:r>
              <a:rPr lang="en-US" dirty="0"/>
              <a:t> works.</a:t>
            </a:r>
          </a:p>
          <a:p>
            <a:pPr lvl="1">
              <a:buFontTx/>
              <a:buNone/>
            </a:pPr>
            <a:r>
              <a:rPr lang="en-US" b="1" dirty="0">
                <a:latin typeface="Courier New" pitchFamily="49" charset="0"/>
              </a:rPr>
              <a:t>__copy__</a:t>
            </a:r>
            <a:r>
              <a:rPr lang="en-US" dirty="0">
                <a:latin typeface="Courier New" pitchFamily="49" charset="0"/>
              </a:rPr>
              <a:t>:</a:t>
            </a:r>
            <a:r>
              <a:rPr lang="en-US" dirty="0"/>
              <a:t> Define how to copy a class.</a:t>
            </a:r>
          </a:p>
          <a:p>
            <a:pPr lvl="1">
              <a:buNone/>
            </a:pPr>
            <a:r>
              <a:rPr lang="en-US" b="1" dirty="0">
                <a:latin typeface="Courier New" pitchFamily="49" charset="0"/>
              </a:rPr>
              <a:t>__</a:t>
            </a:r>
            <a:r>
              <a:rPr lang="en-US" b="1" dirty="0" err="1">
                <a:latin typeface="Courier New" pitchFamily="49" charset="0"/>
              </a:rPr>
              <a:t>cmp</a:t>
            </a:r>
            <a:r>
              <a:rPr lang="en-US" b="1" dirty="0">
                <a:latin typeface="Courier New" pitchFamily="49" charset="0"/>
              </a:rPr>
              <a:t>__</a:t>
            </a:r>
            <a:r>
              <a:rPr lang="en-US" dirty="0">
                <a:latin typeface="Courier New" pitchFamily="49" charset="0"/>
              </a:rPr>
              <a:t> :</a:t>
            </a:r>
            <a:r>
              <a:rPr lang="en-US" dirty="0"/>
              <a:t> Define how </a:t>
            </a:r>
            <a:r>
              <a:rPr lang="en-US" b="1" dirty="0">
                <a:latin typeface="Courier New" pitchFamily="49" charset="0"/>
              </a:rPr>
              <a:t>==</a:t>
            </a:r>
            <a:r>
              <a:rPr lang="en-US" dirty="0"/>
              <a:t> works for class.</a:t>
            </a:r>
          </a:p>
          <a:p>
            <a:pPr lvl="1">
              <a:buFontTx/>
              <a:buNone/>
            </a:pPr>
            <a:r>
              <a:rPr lang="en-US" b="1" dirty="0">
                <a:latin typeface="Courier New" pitchFamily="49" charset="0"/>
              </a:rPr>
              <a:t>__add__ : </a:t>
            </a:r>
            <a:r>
              <a:rPr lang="en-US" dirty="0"/>
              <a:t>Define how </a:t>
            </a:r>
            <a:r>
              <a:rPr lang="en-US" b="1" dirty="0">
                <a:latin typeface="Courier New" pitchFamily="49" charset="0"/>
              </a:rPr>
              <a:t>+ </a:t>
            </a:r>
            <a:r>
              <a:rPr lang="en-US" dirty="0"/>
              <a:t>works for class</a:t>
            </a:r>
          </a:p>
          <a:p>
            <a:pPr lvl="1">
              <a:buFontTx/>
              <a:buNone/>
            </a:pPr>
            <a:r>
              <a:rPr lang="en-US" b="1" dirty="0">
                <a:latin typeface="Courier New" pitchFamily="49" charset="0"/>
              </a:rPr>
              <a:t>__neg__ : </a:t>
            </a:r>
            <a:r>
              <a:rPr lang="en-US" dirty="0"/>
              <a:t>Define how unary negation works for class</a:t>
            </a:r>
          </a:p>
          <a:p>
            <a:pPr lvl="1">
              <a:buFontTx/>
              <a:buNone/>
            </a:pPr>
            <a:r>
              <a:rPr lang="en-US" b="1" dirty="0">
                <a:latin typeface="Courier New" pitchFamily="49" charset="0"/>
              </a:rPr>
              <a:t>   </a:t>
            </a:r>
          </a:p>
          <a:p>
            <a:r>
              <a:rPr lang="en-US" dirty="0"/>
              <a:t>Other built-in methods allow you to give a class the ability to use [ ] notation like an array or ( ) notation like a function call.</a:t>
            </a:r>
          </a:p>
          <a:p>
            <a:pPr lvl="0"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10000"/>
              <a:buNone/>
            </a:pPr>
            <a:endParaRPr lang="en-US" sz="2400" b="1" i="1" dirty="0">
              <a:solidFill>
                <a:srgbClr val="C00000"/>
              </a:solidFill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0437252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92b3bf485b_0_0"/>
          <p:cNvSpPr txBox="1"/>
          <p:nvPr/>
        </p:nvSpPr>
        <p:spPr>
          <a:xfrm>
            <a:off x="10949275" y="6478075"/>
            <a:ext cx="2259300" cy="13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CIS 521  |  </a:t>
            </a:r>
            <a:r>
              <a:rPr lang="en-US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51</a:t>
            </a:r>
            <a:endParaRPr sz="1400" b="0" i="0" u="none" strike="noStrike" cap="none" dirty="0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82" name="Google Shape;82;g92b3bf485b_0_0"/>
          <p:cNvSpPr txBox="1">
            <a:spLocks noGrp="1"/>
          </p:cNvSpPr>
          <p:nvPr>
            <p:ph type="body" idx="2"/>
          </p:nvPr>
        </p:nvSpPr>
        <p:spPr>
          <a:xfrm>
            <a:off x="399672" y="486177"/>
            <a:ext cx="12362513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3400" dirty="0"/>
              <a:t>Profiling, function level</a:t>
            </a:r>
            <a:endParaRPr lang="en-US" sz="3400" kern="0" dirty="0"/>
          </a:p>
        </p:txBody>
      </p:sp>
      <p:pic>
        <p:nvPicPr>
          <p:cNvPr id="86" name="Google Shape;86;g92b3bf485b_0_0"/>
          <p:cNvPicPr preferRelativeResize="0"/>
          <p:nvPr/>
        </p:nvPicPr>
        <p:blipFill rotWithShape="1">
          <a:blip r:embed="rId3">
            <a:alphaModFix/>
          </a:blip>
          <a:srcRect l="46493" t="230" r="43071" b="-230"/>
          <a:stretch/>
        </p:blipFill>
        <p:spPr>
          <a:xfrm>
            <a:off x="11603925" y="0"/>
            <a:ext cx="590700" cy="377295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g92b3bf485b_0_0"/>
          <p:cNvSpPr/>
          <p:nvPr/>
        </p:nvSpPr>
        <p:spPr>
          <a:xfrm>
            <a:off x="11603919" y="3696759"/>
            <a:ext cx="590700" cy="202800"/>
          </a:xfrm>
          <a:prstGeom prst="rect">
            <a:avLst/>
          </a:prstGeom>
          <a:solidFill>
            <a:srgbClr val="37066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1C082B-30D9-FF4E-AEB3-A2345B53FA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4997" y="1228544"/>
            <a:ext cx="10549603" cy="5829272"/>
          </a:xfrm>
        </p:spPr>
        <p:txBody>
          <a:bodyPr>
            <a:normAutofit/>
          </a:bodyPr>
          <a:lstStyle/>
          <a:p>
            <a:r>
              <a:rPr lang="en-US" dirty="0"/>
              <a:t>Rudimentary</a:t>
            </a:r>
          </a:p>
          <a:p>
            <a:pPr marL="857250" lvl="2" indent="0">
              <a:buNone/>
            </a:pP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&gt;&gt;&gt; import time </a:t>
            </a:r>
          </a:p>
          <a:p>
            <a:pPr marL="857250" lvl="2" indent="0">
              <a:buNone/>
            </a:pP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&gt;&gt;&gt; t0 =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time.time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() </a:t>
            </a:r>
          </a:p>
          <a:p>
            <a:pPr marL="857250" lvl="2" indent="0">
              <a:buNone/>
            </a:pP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&gt;&gt;&gt;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code_block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</a:t>
            </a:r>
          </a:p>
          <a:p>
            <a:pPr marL="857250" lvl="2" indent="0">
              <a:buNone/>
            </a:pP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&gt;&gt;&gt; t1 =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time.time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() </a:t>
            </a:r>
          </a:p>
          <a:p>
            <a:pPr marL="857250" lvl="2" indent="0">
              <a:buNone/>
            </a:pP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&gt;&gt;&gt; total = t1-t0</a:t>
            </a:r>
          </a:p>
          <a:p>
            <a:r>
              <a:rPr lang="en-US" dirty="0" err="1"/>
              <a:t>Timeit</a:t>
            </a:r>
            <a:r>
              <a:rPr lang="en-US" dirty="0"/>
              <a:t> (more precise)</a:t>
            </a:r>
          </a:p>
          <a:p>
            <a:pPr marL="800100" lvl="2" indent="0">
              <a:buNone/>
            </a:pP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&gt;&gt;&gt; import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timeit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</a:t>
            </a:r>
          </a:p>
          <a:p>
            <a:pPr marL="800100" lvl="2" indent="0">
              <a:buNone/>
            </a:pP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&gt;&gt;&gt; t =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timeit.Timer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(”&lt;statement to time&gt;", ”&lt;setup code&gt;") </a:t>
            </a:r>
          </a:p>
          <a:p>
            <a:pPr marL="800100" lvl="2" indent="0">
              <a:buNone/>
            </a:pP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&gt;&gt;&gt;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t.timeit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()</a:t>
            </a:r>
          </a:p>
          <a:p>
            <a:pPr lvl="1"/>
            <a:r>
              <a:rPr lang="en-US" dirty="0"/>
              <a:t>The second argument is usually an import that sets up a virtual environment for the statement </a:t>
            </a:r>
          </a:p>
          <a:p>
            <a:pPr lvl="1"/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timeit</a:t>
            </a:r>
            <a:r>
              <a:rPr lang="en-US" dirty="0"/>
              <a:t> calls the statement 1 million times and returns the total elapsed time,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number</a:t>
            </a:r>
            <a:r>
              <a:rPr lang="en-US" dirty="0"/>
              <a:t> argument specifies number of times to run it.</a:t>
            </a:r>
          </a:p>
          <a:p>
            <a:pPr lvl="0"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10000"/>
              <a:buNone/>
            </a:pPr>
            <a:endParaRPr lang="en-US" sz="2400" b="1" i="1" dirty="0">
              <a:solidFill>
                <a:srgbClr val="C00000"/>
              </a:solidFill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3113621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92b3bf485b_0_0"/>
          <p:cNvSpPr txBox="1"/>
          <p:nvPr/>
        </p:nvSpPr>
        <p:spPr>
          <a:xfrm>
            <a:off x="10949275" y="6478075"/>
            <a:ext cx="2259300" cy="13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CIS 521  |  </a:t>
            </a:r>
            <a:r>
              <a:rPr lang="en-US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52</a:t>
            </a:r>
            <a:endParaRPr sz="1400" b="0" i="0" u="none" strike="noStrike" cap="none" dirty="0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82" name="Google Shape;82;g92b3bf485b_0_0"/>
          <p:cNvSpPr txBox="1">
            <a:spLocks noGrp="1"/>
          </p:cNvSpPr>
          <p:nvPr>
            <p:ph type="body" idx="2"/>
          </p:nvPr>
        </p:nvSpPr>
        <p:spPr>
          <a:xfrm>
            <a:off x="399672" y="486177"/>
            <a:ext cx="12362513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3400" dirty="0"/>
              <a:t>Profiling, script level 1</a:t>
            </a:r>
            <a:endParaRPr lang="en-US" sz="3400" kern="0" dirty="0"/>
          </a:p>
        </p:txBody>
      </p:sp>
      <p:pic>
        <p:nvPicPr>
          <p:cNvPr id="86" name="Google Shape;86;g92b3bf485b_0_0"/>
          <p:cNvPicPr preferRelativeResize="0"/>
          <p:nvPr/>
        </p:nvPicPr>
        <p:blipFill rotWithShape="1">
          <a:blip r:embed="rId3">
            <a:alphaModFix/>
          </a:blip>
          <a:srcRect l="46493" t="230" r="43071" b="-230"/>
          <a:stretch/>
        </p:blipFill>
        <p:spPr>
          <a:xfrm>
            <a:off x="11603925" y="0"/>
            <a:ext cx="590700" cy="377295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g92b3bf485b_0_0"/>
          <p:cNvSpPr/>
          <p:nvPr/>
        </p:nvSpPr>
        <p:spPr>
          <a:xfrm>
            <a:off x="11603919" y="3696759"/>
            <a:ext cx="590700" cy="202800"/>
          </a:xfrm>
          <a:prstGeom prst="rect">
            <a:avLst/>
          </a:prstGeom>
          <a:solidFill>
            <a:srgbClr val="37066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1C082B-30D9-FF4E-AEB3-A2345B53FA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4997" y="1228544"/>
            <a:ext cx="10549603" cy="58292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# to_time.py</a:t>
            </a:r>
          </a:p>
          <a:p>
            <a:pPr marL="0" indent="0">
              <a:buNone/>
            </a:pPr>
            <a:endParaRPr lang="en-US" sz="2000" b="1" dirty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def 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get_number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():    </a:t>
            </a:r>
          </a:p>
          <a:p>
            <a:pPr marL="0" indent="0">
              <a:buNone/>
            </a:pP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    for x in range(500000):        </a:t>
            </a:r>
          </a:p>
          <a:p>
            <a:pPr marL="0" indent="0">
              <a:buNone/>
            </a:pP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        yield x</a:t>
            </a:r>
          </a:p>
          <a:p>
            <a:pPr marL="0" indent="0">
              <a:buNone/>
            </a:pP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def 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exp_fn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():    </a:t>
            </a:r>
          </a:p>
          <a:p>
            <a:pPr marL="0" indent="0">
              <a:buNone/>
            </a:pP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    for x in 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get_number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():        </a:t>
            </a:r>
          </a:p>
          <a:p>
            <a:pPr marL="0" indent="0">
              <a:buNone/>
            </a:pP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        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 = x ^ x ^ x    </a:t>
            </a:r>
          </a:p>
          <a:p>
            <a:pPr marL="0" indent="0">
              <a:buNone/>
            </a:pP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    return 'some result!'</a:t>
            </a:r>
          </a:p>
          <a:p>
            <a:pPr marL="0" indent="0">
              <a:buNone/>
            </a:pPr>
            <a:endParaRPr lang="en-US" sz="2000" b="1" dirty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if __name__ == '__main__':    </a:t>
            </a:r>
          </a:p>
          <a:p>
            <a:pPr marL="0" indent="0">
              <a:buNone/>
            </a:pP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exp_fn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()</a:t>
            </a:r>
          </a:p>
          <a:p>
            <a:pPr lvl="0"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10000"/>
              <a:buNone/>
            </a:pPr>
            <a:endParaRPr lang="en-US" sz="2400" b="1" i="1" dirty="0">
              <a:solidFill>
                <a:srgbClr val="C00000"/>
              </a:solidFill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5769057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92b3bf485b_0_0"/>
          <p:cNvSpPr txBox="1"/>
          <p:nvPr/>
        </p:nvSpPr>
        <p:spPr>
          <a:xfrm>
            <a:off x="10949275" y="6478075"/>
            <a:ext cx="2259300" cy="13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CIS 521  |  </a:t>
            </a:r>
            <a:r>
              <a:rPr lang="en-US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53</a:t>
            </a:r>
            <a:endParaRPr sz="1400" b="0" i="0" u="none" strike="noStrike" cap="none" dirty="0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82" name="Google Shape;82;g92b3bf485b_0_0"/>
          <p:cNvSpPr txBox="1">
            <a:spLocks noGrp="1"/>
          </p:cNvSpPr>
          <p:nvPr>
            <p:ph type="body" idx="2"/>
          </p:nvPr>
        </p:nvSpPr>
        <p:spPr>
          <a:xfrm>
            <a:off x="399672" y="486177"/>
            <a:ext cx="12362513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3400" dirty="0"/>
              <a:t>Profiling, script level 1</a:t>
            </a:r>
            <a:endParaRPr lang="en-US" sz="3400" kern="0" dirty="0"/>
          </a:p>
        </p:txBody>
      </p:sp>
      <p:pic>
        <p:nvPicPr>
          <p:cNvPr id="86" name="Google Shape;86;g92b3bf485b_0_0"/>
          <p:cNvPicPr preferRelativeResize="0"/>
          <p:nvPr/>
        </p:nvPicPr>
        <p:blipFill rotWithShape="1">
          <a:blip r:embed="rId3">
            <a:alphaModFix/>
          </a:blip>
          <a:srcRect l="46493" t="230" r="43071" b="-230"/>
          <a:stretch/>
        </p:blipFill>
        <p:spPr>
          <a:xfrm>
            <a:off x="11603925" y="0"/>
            <a:ext cx="590700" cy="377295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g92b3bf485b_0_0"/>
          <p:cNvSpPr/>
          <p:nvPr/>
        </p:nvSpPr>
        <p:spPr>
          <a:xfrm>
            <a:off x="11603919" y="3696759"/>
            <a:ext cx="590700" cy="202800"/>
          </a:xfrm>
          <a:prstGeom prst="rect">
            <a:avLst/>
          </a:prstGeom>
          <a:solidFill>
            <a:srgbClr val="37066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1C082B-30D9-FF4E-AEB3-A2345B53FA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4997" y="1228544"/>
            <a:ext cx="10549603" cy="58292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# to_time.py</a:t>
            </a:r>
          </a:p>
          <a:p>
            <a:pPr marL="0" indent="0">
              <a:buNone/>
            </a:pPr>
            <a:endParaRPr lang="en-US" sz="2000" b="1" dirty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def 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get_number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():    </a:t>
            </a:r>
          </a:p>
          <a:p>
            <a:pPr marL="0" indent="0">
              <a:buNone/>
            </a:pP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    for x in range(500000):        </a:t>
            </a:r>
          </a:p>
          <a:p>
            <a:pPr marL="0" indent="0">
              <a:buNone/>
            </a:pP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        yield x</a:t>
            </a:r>
          </a:p>
          <a:p>
            <a:pPr marL="0" indent="0">
              <a:buNone/>
            </a:pP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def 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exp_fn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():    </a:t>
            </a:r>
          </a:p>
          <a:p>
            <a:pPr marL="0" indent="0">
              <a:buNone/>
            </a:pP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    for x in 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get_number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():        </a:t>
            </a:r>
          </a:p>
          <a:p>
            <a:pPr marL="0" indent="0">
              <a:buNone/>
            </a:pP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        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 = x ^ x ^ x    </a:t>
            </a:r>
          </a:p>
          <a:p>
            <a:pPr marL="0" indent="0">
              <a:buNone/>
            </a:pP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    return 'some result!'</a:t>
            </a:r>
          </a:p>
          <a:p>
            <a:pPr marL="0" indent="0">
              <a:buNone/>
            </a:pPr>
            <a:endParaRPr lang="en-US" sz="2000" b="1" dirty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if __name__ == '__main__':    </a:t>
            </a:r>
          </a:p>
          <a:p>
            <a:pPr marL="0" indent="0">
              <a:buNone/>
            </a:pP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exp_fn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()</a:t>
            </a:r>
          </a:p>
          <a:p>
            <a:pPr lvl="0"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10000"/>
              <a:buNone/>
            </a:pPr>
            <a:endParaRPr lang="en-US" sz="2400" b="1" i="1" dirty="0">
              <a:solidFill>
                <a:srgbClr val="C00000"/>
              </a:solidFill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4498238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92b3bf485b_0_0"/>
          <p:cNvSpPr txBox="1"/>
          <p:nvPr/>
        </p:nvSpPr>
        <p:spPr>
          <a:xfrm>
            <a:off x="10949275" y="6478075"/>
            <a:ext cx="2259300" cy="13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CIS 521  |  </a:t>
            </a:r>
            <a:r>
              <a:rPr lang="en-US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54</a:t>
            </a:r>
            <a:endParaRPr sz="1400" b="0" i="0" u="none" strike="noStrike" cap="none" dirty="0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82" name="Google Shape;82;g92b3bf485b_0_0"/>
          <p:cNvSpPr txBox="1">
            <a:spLocks noGrp="1"/>
          </p:cNvSpPr>
          <p:nvPr>
            <p:ph type="body" idx="2"/>
          </p:nvPr>
        </p:nvSpPr>
        <p:spPr>
          <a:xfrm>
            <a:off x="399672" y="486177"/>
            <a:ext cx="12362513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3400" dirty="0"/>
              <a:t>Profiling, script level 2</a:t>
            </a:r>
            <a:endParaRPr lang="en-US" sz="3400" kern="0" dirty="0"/>
          </a:p>
        </p:txBody>
      </p:sp>
      <p:pic>
        <p:nvPicPr>
          <p:cNvPr id="86" name="Google Shape;86;g92b3bf485b_0_0"/>
          <p:cNvPicPr preferRelativeResize="0"/>
          <p:nvPr/>
        </p:nvPicPr>
        <p:blipFill rotWithShape="1">
          <a:blip r:embed="rId3">
            <a:alphaModFix/>
          </a:blip>
          <a:srcRect l="46493" t="230" r="43071" b="-230"/>
          <a:stretch/>
        </p:blipFill>
        <p:spPr>
          <a:xfrm>
            <a:off x="11603925" y="0"/>
            <a:ext cx="590700" cy="377295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g92b3bf485b_0_0"/>
          <p:cNvSpPr/>
          <p:nvPr/>
        </p:nvSpPr>
        <p:spPr>
          <a:xfrm>
            <a:off x="11603919" y="3696759"/>
            <a:ext cx="590700" cy="202800"/>
          </a:xfrm>
          <a:prstGeom prst="rect">
            <a:avLst/>
          </a:prstGeom>
          <a:solidFill>
            <a:srgbClr val="37066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1C082B-30D9-FF4E-AEB3-A2345B53FA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4997" y="1228544"/>
            <a:ext cx="10549603" cy="58292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# python interactive interpreter (REPL)</a:t>
            </a:r>
          </a:p>
          <a:p>
            <a:pPr marL="0" indent="0">
              <a:buNone/>
            </a:pPr>
            <a:endParaRPr lang="en-US" b="1" dirty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$ </a:t>
            </a:r>
            <a:r>
              <a:rPr lang="en-US" b="1" dirty="0">
                <a:solidFill>
                  <a:srgbClr val="CE3838"/>
                </a:solidFill>
                <a:latin typeface="Courier New" charset="0"/>
                <a:ea typeface="Courier New" charset="0"/>
                <a:cs typeface="Courier New" charset="0"/>
              </a:rPr>
              <a:t>python -m </a:t>
            </a:r>
            <a:r>
              <a:rPr lang="en-US" b="1" dirty="0" err="1">
                <a:solidFill>
                  <a:srgbClr val="CE3838"/>
                </a:solidFill>
                <a:latin typeface="Courier New" charset="0"/>
                <a:ea typeface="Courier New" charset="0"/>
                <a:cs typeface="Courier New" charset="0"/>
              </a:rPr>
              <a:t>cProfile</a:t>
            </a:r>
            <a:r>
              <a:rPr lang="en-US" b="1" dirty="0">
                <a:solidFill>
                  <a:srgbClr val="CE3838"/>
                </a:solidFill>
                <a:latin typeface="Courier New" charset="0"/>
                <a:ea typeface="Courier New" charset="0"/>
                <a:cs typeface="Courier New" charset="0"/>
              </a:rPr>
              <a:t> to_time.py         </a:t>
            </a:r>
          </a:p>
          <a:p>
            <a:pPr marL="0" indent="0">
              <a:buNone/>
            </a:pP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500004 function calls in 0.203 seconds   </a:t>
            </a:r>
          </a:p>
          <a:p>
            <a:pPr marL="0" indent="0">
              <a:buNone/>
            </a:pP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Ordered by: standard name   </a:t>
            </a:r>
          </a:p>
          <a:p>
            <a:pPr marL="0" indent="0">
              <a:buNone/>
            </a:pP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ncalls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tottime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percall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cumtime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percall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filename:lineno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(function)        </a:t>
            </a:r>
          </a:p>
          <a:p>
            <a:pPr marL="0" indent="0">
              <a:buNone/>
            </a:pP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1    	0.000    0.000    0.203    0.203 	to_time.py:1(&lt;module&gt;)   </a:t>
            </a:r>
          </a:p>
          <a:p>
            <a:pPr marL="0" indent="0">
              <a:buNone/>
            </a:pP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500001	0.071    0.000    0.071    0.000 	to_time.py:1(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get_number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)        1    	0.133    0.133    0.203    0.203 	to_time.py:5(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exp_fn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)        1    	0.000    0.000    0.000    0.000 	{method 'disable' of '_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lsprof.Profiler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' objects}</a:t>
            </a:r>
          </a:p>
          <a:p>
            <a:pPr marL="0" indent="0">
              <a:buNone/>
            </a:pP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dirty="0">
                <a:ea typeface="Courier New" charset="0"/>
                <a:cs typeface="Courier New" charset="0"/>
              </a:rPr>
              <a:t>For details see </a:t>
            </a:r>
            <a:r>
              <a:rPr lang="en-US" dirty="0">
                <a:ea typeface="Courier New" charset="0"/>
                <a:cs typeface="Courier New" charset="0"/>
                <a:hlinkClick r:id="rId4"/>
              </a:rPr>
              <a:t>https://docs.python.org/3.7/library/profile.html</a:t>
            </a:r>
            <a:endParaRPr lang="en-US" dirty="0">
              <a:ea typeface="Courier New" charset="0"/>
              <a:cs typeface="Courier New" charset="0"/>
            </a:endParaRPr>
          </a:p>
          <a:p>
            <a:pPr lvl="0"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10000"/>
              <a:buNone/>
            </a:pPr>
            <a:endParaRPr lang="en-US" sz="2400" b="1" i="1" dirty="0">
              <a:solidFill>
                <a:srgbClr val="C00000"/>
              </a:solidFill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9858028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92b3bf485b_0_0"/>
          <p:cNvSpPr txBox="1"/>
          <p:nvPr/>
        </p:nvSpPr>
        <p:spPr>
          <a:xfrm>
            <a:off x="10949275" y="6478075"/>
            <a:ext cx="2259300" cy="13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CIS 521  |  </a:t>
            </a:r>
            <a:r>
              <a:rPr lang="en-US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55</a:t>
            </a:r>
            <a:endParaRPr sz="1400" b="0" i="0" u="none" strike="noStrike" cap="none" dirty="0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82" name="Google Shape;82;g92b3bf485b_0_0"/>
          <p:cNvSpPr txBox="1">
            <a:spLocks noGrp="1"/>
          </p:cNvSpPr>
          <p:nvPr>
            <p:ph type="body" idx="2"/>
          </p:nvPr>
        </p:nvSpPr>
        <p:spPr>
          <a:xfrm>
            <a:off x="399672" y="486177"/>
            <a:ext cx="12362513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3400" dirty="0"/>
              <a:t>Idioms</a:t>
            </a:r>
            <a:endParaRPr lang="en-US" sz="3400" kern="0" dirty="0"/>
          </a:p>
        </p:txBody>
      </p:sp>
      <p:pic>
        <p:nvPicPr>
          <p:cNvPr id="86" name="Google Shape;86;g92b3bf485b_0_0"/>
          <p:cNvPicPr preferRelativeResize="0"/>
          <p:nvPr/>
        </p:nvPicPr>
        <p:blipFill rotWithShape="1">
          <a:blip r:embed="rId3">
            <a:alphaModFix/>
          </a:blip>
          <a:srcRect l="46493" t="230" r="43071" b="-230"/>
          <a:stretch/>
        </p:blipFill>
        <p:spPr>
          <a:xfrm>
            <a:off x="11603925" y="0"/>
            <a:ext cx="590700" cy="377295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g92b3bf485b_0_0"/>
          <p:cNvSpPr/>
          <p:nvPr/>
        </p:nvSpPr>
        <p:spPr>
          <a:xfrm>
            <a:off x="11603919" y="3696759"/>
            <a:ext cx="590700" cy="202800"/>
          </a:xfrm>
          <a:prstGeom prst="rect">
            <a:avLst/>
          </a:prstGeom>
          <a:solidFill>
            <a:srgbClr val="37066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1C082B-30D9-FF4E-AEB3-A2345B53FA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4997" y="1228544"/>
            <a:ext cx="10549603" cy="5829272"/>
          </a:xfrm>
        </p:spPr>
        <p:txBody>
          <a:bodyPr>
            <a:normAutofit/>
          </a:bodyPr>
          <a:lstStyle/>
          <a:p>
            <a:r>
              <a:rPr lang="en-US" dirty="0"/>
              <a:t>Many frequently-written tasks should be written Python-style even though you could write them Java-style in Python</a:t>
            </a:r>
          </a:p>
          <a:p>
            <a:r>
              <a:rPr lang="en-US" dirty="0"/>
              <a:t>Remember beauty and readability!</a:t>
            </a:r>
          </a:p>
          <a:p>
            <a:endParaRPr lang="en-US" dirty="0"/>
          </a:p>
          <a:p>
            <a:r>
              <a:rPr lang="en-US" dirty="0"/>
              <a:t>See </a:t>
            </a:r>
            <a:r>
              <a:rPr lang="en-US" dirty="0">
                <a:hlinkClick r:id="rId4"/>
              </a:rPr>
              <a:t>http://safehammad.com/downloads/python-idioms-2014-01-16.pdf</a:t>
            </a:r>
            <a:r>
              <a:rPr lang="en-US" dirty="0"/>
              <a:t> </a:t>
            </a:r>
          </a:p>
          <a:p>
            <a:r>
              <a:rPr lang="en-US" dirty="0"/>
              <a:t>A list of anti-patterns:  </a:t>
            </a:r>
            <a:r>
              <a:rPr lang="en-US" dirty="0">
                <a:hlinkClick r:id="rId5"/>
              </a:rPr>
              <a:t>http://lignos.org/py_antipatterns/</a:t>
            </a:r>
            <a:endParaRPr lang="en-US" dirty="0"/>
          </a:p>
          <a:p>
            <a:pPr lvl="0"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10000"/>
              <a:buNone/>
            </a:pPr>
            <a:endParaRPr lang="en-US" sz="2400" b="1" i="1" dirty="0">
              <a:solidFill>
                <a:srgbClr val="C00000"/>
              </a:solidFill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9825334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92b3bf485b_0_0"/>
          <p:cNvSpPr txBox="1"/>
          <p:nvPr/>
        </p:nvSpPr>
        <p:spPr>
          <a:xfrm>
            <a:off x="10949275" y="6478075"/>
            <a:ext cx="2259300" cy="13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CIS 521  |  </a:t>
            </a:r>
            <a:r>
              <a:rPr lang="en-US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56</a:t>
            </a:r>
            <a:endParaRPr sz="1400" b="0" i="0" u="none" strike="noStrike" cap="none" dirty="0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82" name="Google Shape;82;g92b3bf485b_0_0"/>
          <p:cNvSpPr txBox="1">
            <a:spLocks noGrp="1"/>
          </p:cNvSpPr>
          <p:nvPr>
            <p:ph type="body" idx="2"/>
          </p:nvPr>
        </p:nvSpPr>
        <p:spPr>
          <a:xfrm>
            <a:off x="399672" y="486177"/>
            <a:ext cx="12362513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3400" dirty="0">
                <a:ea typeface="ＭＳ Ｐゴシック" pitchFamily="34" charset="-128"/>
              </a:rPr>
              <a:t>A directed graph class</a:t>
            </a:r>
            <a:endParaRPr lang="en-US" sz="3400" kern="0" dirty="0"/>
          </a:p>
        </p:txBody>
      </p:sp>
      <p:pic>
        <p:nvPicPr>
          <p:cNvPr id="86" name="Google Shape;86;g92b3bf485b_0_0"/>
          <p:cNvPicPr preferRelativeResize="0"/>
          <p:nvPr/>
        </p:nvPicPr>
        <p:blipFill rotWithShape="1">
          <a:blip r:embed="rId3">
            <a:alphaModFix/>
          </a:blip>
          <a:srcRect l="46493" t="230" r="43071" b="-230"/>
          <a:stretch/>
        </p:blipFill>
        <p:spPr>
          <a:xfrm>
            <a:off x="11603925" y="0"/>
            <a:ext cx="590700" cy="377295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g92b3bf485b_0_0"/>
          <p:cNvSpPr/>
          <p:nvPr/>
        </p:nvSpPr>
        <p:spPr>
          <a:xfrm>
            <a:off x="11603919" y="3696759"/>
            <a:ext cx="590700" cy="202800"/>
          </a:xfrm>
          <a:prstGeom prst="rect">
            <a:avLst/>
          </a:prstGeom>
          <a:solidFill>
            <a:srgbClr val="37066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1C082B-30D9-FF4E-AEB3-A2345B53FA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4997" y="1228544"/>
            <a:ext cx="10549603" cy="5829272"/>
          </a:xfrm>
        </p:spPr>
        <p:txBody>
          <a:bodyPr>
            <a:normAutofit/>
          </a:bodyPr>
          <a:lstStyle/>
          <a:p>
            <a:pPr eaLnBrk="0" hangingPunct="0">
              <a:defRPr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</a:t>
            </a:r>
            <a:r>
              <a:rPr lang="en-US" sz="2000" b="1" dirty="0">
                <a:latin typeface="Courier New" panose="02070309020205020404" pitchFamily="49" charset="0"/>
                <a:ea typeface="ＭＳ Ｐゴシック" pitchFamily="-65" charset="-128"/>
                <a:cs typeface="Courier New" panose="02070309020205020404" pitchFamily="49" charset="0"/>
              </a:rPr>
              <a:t>d = </a:t>
            </a:r>
            <a:r>
              <a:rPr lang="en-US" sz="2000" b="1" dirty="0" err="1">
                <a:latin typeface="Courier New" panose="02070309020205020404" pitchFamily="49" charset="0"/>
                <a:ea typeface="ＭＳ Ｐゴシック" pitchFamily="-65" charset="-128"/>
                <a:cs typeface="Courier New" panose="02070309020205020404" pitchFamily="49" charset="0"/>
              </a:rPr>
              <a:t>DiGraph</a:t>
            </a:r>
            <a:r>
              <a:rPr lang="en-US" sz="2000" b="1" dirty="0">
                <a:latin typeface="Courier New" panose="02070309020205020404" pitchFamily="49" charset="0"/>
                <a:ea typeface="ＭＳ Ｐゴシック" pitchFamily="-65" charset="-128"/>
                <a:cs typeface="Courier New" panose="02070309020205020404" pitchFamily="49" charset="0"/>
              </a:rPr>
              <a:t>([(1,2),(1,3),(2,4),(4,3),(4,1)])</a:t>
            </a:r>
          </a:p>
          <a:p>
            <a:pPr eaLnBrk="0" hangingPunct="0">
              <a:defRPr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</a:t>
            </a:r>
            <a:r>
              <a:rPr lang="en-US" sz="2000" b="1" dirty="0">
                <a:latin typeface="Courier New" panose="02070309020205020404" pitchFamily="49" charset="0"/>
                <a:ea typeface="ＭＳ Ｐゴシック" pitchFamily="-65" charset="-128"/>
                <a:cs typeface="Courier New" panose="02070309020205020404" pitchFamily="49" charset="0"/>
              </a:rPr>
              <a:t>print(d)</a:t>
            </a:r>
          </a:p>
          <a:p>
            <a:pPr eaLnBrk="0" hangingPunct="0">
              <a:defRPr/>
            </a:pPr>
            <a:r>
              <a:rPr lang="en-US" sz="2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1 -&gt; 2</a:t>
            </a:r>
          </a:p>
          <a:p>
            <a:pPr eaLnBrk="0" hangingPunct="0">
              <a:defRPr/>
            </a:pPr>
            <a:r>
              <a:rPr lang="en-US" sz="2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1 -&gt; 3</a:t>
            </a:r>
          </a:p>
          <a:p>
            <a:pPr eaLnBrk="0" hangingPunct="0">
              <a:defRPr/>
            </a:pPr>
            <a:r>
              <a:rPr lang="en-US" sz="2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2 -&gt; 4</a:t>
            </a:r>
          </a:p>
          <a:p>
            <a:pPr eaLnBrk="0" hangingPunct="0">
              <a:defRPr/>
            </a:pPr>
            <a:r>
              <a:rPr lang="en-US" sz="2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4 -&gt; 3</a:t>
            </a:r>
          </a:p>
          <a:p>
            <a:pPr eaLnBrk="0" hangingPunct="0">
              <a:defRPr/>
            </a:pPr>
            <a:r>
              <a:rPr lang="en-US" sz="2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4 -&gt; 1</a:t>
            </a:r>
          </a:p>
          <a:p>
            <a:pPr lvl="0"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10000"/>
              <a:buNone/>
            </a:pPr>
            <a:endParaRPr lang="en-US" sz="2400" b="1" i="1" dirty="0">
              <a:solidFill>
                <a:srgbClr val="C00000"/>
              </a:solidFill>
              <a:latin typeface="Arial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E1C2D5-BC7F-4955-9B3B-42D17C407D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9920" y="2093173"/>
            <a:ext cx="2810859" cy="3359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87430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92b3bf485b_0_0"/>
          <p:cNvSpPr txBox="1"/>
          <p:nvPr/>
        </p:nvSpPr>
        <p:spPr>
          <a:xfrm>
            <a:off x="10949275" y="6478075"/>
            <a:ext cx="2259300" cy="13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CIS 521  |  </a:t>
            </a:r>
            <a:r>
              <a:rPr lang="en-US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57</a:t>
            </a:r>
            <a:endParaRPr sz="1400" b="0" i="0" u="none" strike="noStrike" cap="none" dirty="0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82" name="Google Shape;82;g92b3bf485b_0_0"/>
          <p:cNvSpPr txBox="1">
            <a:spLocks noGrp="1"/>
          </p:cNvSpPr>
          <p:nvPr>
            <p:ph type="body" idx="2"/>
          </p:nvPr>
        </p:nvSpPr>
        <p:spPr>
          <a:xfrm>
            <a:off x="399672" y="486177"/>
            <a:ext cx="12362513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3400" dirty="0">
                <a:ea typeface="ＭＳ Ｐゴシック" pitchFamily="34" charset="-128"/>
              </a:rPr>
              <a:t>A directed graph class</a:t>
            </a:r>
            <a:endParaRPr lang="en-US" sz="3400" kern="0" dirty="0"/>
          </a:p>
        </p:txBody>
      </p:sp>
      <p:pic>
        <p:nvPicPr>
          <p:cNvPr id="86" name="Google Shape;86;g92b3bf485b_0_0"/>
          <p:cNvPicPr preferRelativeResize="0"/>
          <p:nvPr/>
        </p:nvPicPr>
        <p:blipFill rotWithShape="1">
          <a:blip r:embed="rId3">
            <a:alphaModFix/>
          </a:blip>
          <a:srcRect l="46493" t="230" r="43071" b="-230"/>
          <a:stretch/>
        </p:blipFill>
        <p:spPr>
          <a:xfrm>
            <a:off x="11603925" y="0"/>
            <a:ext cx="590700" cy="377295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g92b3bf485b_0_0"/>
          <p:cNvSpPr/>
          <p:nvPr/>
        </p:nvSpPr>
        <p:spPr>
          <a:xfrm>
            <a:off x="11603919" y="3696759"/>
            <a:ext cx="590700" cy="202800"/>
          </a:xfrm>
          <a:prstGeom prst="rect">
            <a:avLst/>
          </a:prstGeom>
          <a:solidFill>
            <a:srgbClr val="37066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1C082B-30D9-FF4E-AEB3-A2345B53FA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4997" y="1228544"/>
            <a:ext cx="10549603" cy="5829272"/>
          </a:xfrm>
        </p:spPr>
        <p:txBody>
          <a:bodyPr>
            <a:normAutofit/>
          </a:bodyPr>
          <a:lstStyle/>
          <a:p>
            <a:pPr eaLnBrk="0" hangingPunct="0">
              <a:spcAft>
                <a:spcPts val="0"/>
              </a:spcAft>
              <a:defRPr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</a:t>
            </a:r>
            <a:r>
              <a:rPr lang="en-US" sz="2000" b="1" dirty="0">
                <a:latin typeface="Courier New" panose="02070309020205020404" pitchFamily="49" charset="0"/>
                <a:ea typeface="ＭＳ Ｐゴシック" pitchFamily="-65" charset="-128"/>
                <a:cs typeface="Courier New" panose="02070309020205020404" pitchFamily="49" charset="0"/>
              </a:rPr>
              <a:t>d = </a:t>
            </a:r>
            <a:r>
              <a:rPr lang="en-US" sz="2000" b="1" dirty="0" err="1">
                <a:latin typeface="Courier New" panose="02070309020205020404" pitchFamily="49" charset="0"/>
                <a:ea typeface="ＭＳ Ｐゴシック" pitchFamily="-65" charset="-128"/>
                <a:cs typeface="Courier New" panose="02070309020205020404" pitchFamily="49" charset="0"/>
              </a:rPr>
              <a:t>DiGraph</a:t>
            </a:r>
            <a:r>
              <a:rPr lang="en-US" sz="2000" b="1" dirty="0">
                <a:latin typeface="Courier New" panose="02070309020205020404" pitchFamily="49" charset="0"/>
                <a:ea typeface="ＭＳ Ｐゴシック" pitchFamily="-65" charset="-128"/>
                <a:cs typeface="Courier New" panose="02070309020205020404" pitchFamily="49" charset="0"/>
              </a:rPr>
              <a:t>([(1,2),(1,3),(2,4),(4,3),(4,1)])</a:t>
            </a:r>
          </a:p>
          <a:p>
            <a:pPr eaLnBrk="0" hangingPunct="0">
              <a:spcAft>
                <a:spcPts val="0"/>
              </a:spcAft>
              <a:defRPr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</a:t>
            </a:r>
            <a:r>
              <a:rPr lang="en-US" sz="2000" b="1" dirty="0">
                <a:latin typeface="Courier New" panose="02070309020205020404" pitchFamily="49" charset="0"/>
                <a:ea typeface="ＭＳ Ｐゴシック" pitchFamily="-65" charset="-128"/>
                <a:cs typeface="Courier New" panose="02070309020205020404" pitchFamily="49" charset="0"/>
              </a:rPr>
              <a:t>[v for v in </a:t>
            </a:r>
            <a:r>
              <a:rPr lang="en-US" sz="2000" b="1" dirty="0" err="1">
                <a:latin typeface="Courier New" panose="02070309020205020404" pitchFamily="49" charset="0"/>
                <a:ea typeface="ＭＳ Ｐゴシック" pitchFamily="-65" charset="-128"/>
                <a:cs typeface="Courier New" panose="02070309020205020404" pitchFamily="49" charset="0"/>
              </a:rPr>
              <a:t>d.search</a:t>
            </a:r>
            <a:r>
              <a:rPr lang="en-US" sz="2000" b="1" dirty="0">
                <a:latin typeface="Courier New" panose="02070309020205020404" pitchFamily="49" charset="0"/>
                <a:ea typeface="ＭＳ Ｐゴシック" pitchFamily="-65" charset="-128"/>
                <a:cs typeface="Courier New" panose="02070309020205020404" pitchFamily="49" charset="0"/>
              </a:rPr>
              <a:t>(1, set())]</a:t>
            </a:r>
          </a:p>
          <a:p>
            <a:pPr eaLnBrk="0" hangingPunct="0">
              <a:spcAft>
                <a:spcPts val="0"/>
              </a:spcAft>
              <a:defRPr/>
            </a:pPr>
            <a:r>
              <a:rPr lang="en-US" sz="2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[1, 2, 4, 3]</a:t>
            </a:r>
          </a:p>
          <a:p>
            <a:pPr eaLnBrk="0" hangingPunct="0">
              <a:spcAft>
                <a:spcPts val="0"/>
              </a:spcAft>
              <a:defRPr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[</a:t>
            </a:r>
            <a:r>
              <a:rPr lang="en-US" sz="2000" b="1" dirty="0">
                <a:latin typeface="Courier New" panose="02070309020205020404" pitchFamily="49" charset="0"/>
                <a:ea typeface="ＭＳ Ｐゴシック" pitchFamily="-65" charset="-128"/>
                <a:cs typeface="Courier New" panose="02070309020205020404" pitchFamily="49" charset="0"/>
              </a:rPr>
              <a:t>v for v in </a:t>
            </a:r>
            <a:r>
              <a:rPr lang="en-US" sz="2000" b="1" dirty="0" err="1">
                <a:latin typeface="Courier New" panose="02070309020205020404" pitchFamily="49" charset="0"/>
                <a:ea typeface="ＭＳ Ｐゴシック" pitchFamily="-65" charset="-128"/>
                <a:cs typeface="Courier New" panose="02070309020205020404" pitchFamily="49" charset="0"/>
              </a:rPr>
              <a:t>d.search</a:t>
            </a:r>
            <a:r>
              <a:rPr lang="en-US" sz="2000" b="1" dirty="0">
                <a:latin typeface="Courier New" panose="02070309020205020404" pitchFamily="49" charset="0"/>
                <a:ea typeface="ＭＳ Ｐゴシック" pitchFamily="-65" charset="-128"/>
                <a:cs typeface="Courier New" panose="02070309020205020404" pitchFamily="49" charset="0"/>
              </a:rPr>
              <a:t>(4, set())]</a:t>
            </a:r>
          </a:p>
          <a:p>
            <a:pPr eaLnBrk="0" hangingPunct="0">
              <a:spcAft>
                <a:spcPts val="0"/>
              </a:spcAft>
              <a:defRPr/>
            </a:pPr>
            <a:r>
              <a:rPr lang="en-US" sz="2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[4, 3, 1, 2]</a:t>
            </a:r>
          </a:p>
          <a:p>
            <a:pPr eaLnBrk="0" hangingPunct="0">
              <a:spcAft>
                <a:spcPts val="0"/>
              </a:spcAft>
              <a:defRPr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</a:t>
            </a:r>
            <a:r>
              <a:rPr lang="en-US" sz="2000" b="1" dirty="0">
                <a:latin typeface="Courier New" panose="02070309020205020404" pitchFamily="49" charset="0"/>
                <a:ea typeface="ＭＳ Ｐゴシック" pitchFamily="-65" charset="-128"/>
                <a:cs typeface="Courier New" panose="02070309020205020404" pitchFamily="49" charset="0"/>
              </a:rPr>
              <a:t>[v for v in </a:t>
            </a:r>
            <a:r>
              <a:rPr lang="en-US" sz="2000" b="1" dirty="0" err="1">
                <a:latin typeface="Courier New" panose="02070309020205020404" pitchFamily="49" charset="0"/>
                <a:ea typeface="ＭＳ Ｐゴシック" pitchFamily="-65" charset="-128"/>
                <a:cs typeface="Courier New" panose="02070309020205020404" pitchFamily="49" charset="0"/>
              </a:rPr>
              <a:t>d.search</a:t>
            </a:r>
            <a:r>
              <a:rPr lang="en-US" sz="2000" b="1" dirty="0">
                <a:latin typeface="Courier New" panose="02070309020205020404" pitchFamily="49" charset="0"/>
                <a:ea typeface="ＭＳ Ｐゴシック" pitchFamily="-65" charset="-128"/>
                <a:cs typeface="Courier New" panose="02070309020205020404" pitchFamily="49" charset="0"/>
              </a:rPr>
              <a:t>(2, set())]</a:t>
            </a:r>
          </a:p>
          <a:p>
            <a:pPr eaLnBrk="0" hangingPunct="0">
              <a:spcAft>
                <a:spcPts val="0"/>
              </a:spcAft>
              <a:defRPr/>
            </a:pPr>
            <a:r>
              <a:rPr lang="en-US" sz="2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[2, 4, 3, 1]</a:t>
            </a:r>
          </a:p>
          <a:p>
            <a:pPr eaLnBrk="0" hangingPunct="0">
              <a:spcAft>
                <a:spcPts val="0"/>
              </a:spcAft>
              <a:defRPr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</a:t>
            </a:r>
            <a:r>
              <a:rPr lang="en-US" sz="2000" b="1" dirty="0">
                <a:latin typeface="Courier New" panose="02070309020205020404" pitchFamily="49" charset="0"/>
                <a:ea typeface="ＭＳ Ｐゴシック" pitchFamily="-65" charset="-128"/>
                <a:cs typeface="Courier New" panose="02070309020205020404" pitchFamily="49" charset="0"/>
              </a:rPr>
              <a:t>[v for v in </a:t>
            </a:r>
            <a:r>
              <a:rPr lang="en-US" sz="2000" b="1" dirty="0" err="1">
                <a:latin typeface="Courier New" panose="02070309020205020404" pitchFamily="49" charset="0"/>
                <a:ea typeface="ＭＳ Ｐゴシック" pitchFamily="-65" charset="-128"/>
                <a:cs typeface="Courier New" panose="02070309020205020404" pitchFamily="49" charset="0"/>
              </a:rPr>
              <a:t>d.search</a:t>
            </a:r>
            <a:r>
              <a:rPr lang="en-US" sz="2000" b="1" dirty="0">
                <a:latin typeface="Courier New" panose="02070309020205020404" pitchFamily="49" charset="0"/>
                <a:ea typeface="ＭＳ Ｐゴシック" pitchFamily="-65" charset="-128"/>
                <a:cs typeface="Courier New" panose="02070309020205020404" pitchFamily="49" charset="0"/>
              </a:rPr>
              <a:t>(3, set())]</a:t>
            </a:r>
          </a:p>
          <a:p>
            <a:pPr eaLnBrk="0" hangingPunct="0">
              <a:spcAft>
                <a:spcPts val="0"/>
              </a:spcAft>
              <a:defRPr/>
            </a:pPr>
            <a:r>
              <a:rPr lang="en-US" sz="2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[3]</a:t>
            </a:r>
          </a:p>
          <a:p>
            <a:pPr marL="101600" indent="0" eaLnBrk="0" hangingPunct="0">
              <a:spcAft>
                <a:spcPts val="0"/>
              </a:spcAft>
              <a:buNone/>
              <a:defRPr/>
            </a:pPr>
            <a:endParaRPr lang="en-US" sz="2000" b="1" dirty="0">
              <a:solidFill>
                <a:schemeClr val="accent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10000"/>
              <a:buNone/>
            </a:pPr>
            <a:r>
              <a:rPr lang="en-US" b="1" dirty="0">
                <a:latin typeface="Courier New" panose="02070309020205020404" pitchFamily="49" charset="0"/>
                <a:ea typeface="Courier"/>
                <a:cs typeface="Courier New" panose="02070309020205020404" pitchFamily="49" charset="0"/>
              </a:rPr>
              <a:t>search</a:t>
            </a:r>
            <a:r>
              <a:rPr lang="en-US" b="1" dirty="0">
                <a:latin typeface="Courier"/>
                <a:ea typeface="Courier"/>
                <a:cs typeface="Courier"/>
              </a:rPr>
              <a:t> </a:t>
            </a:r>
            <a:r>
              <a:rPr lang="en-US" b="1" dirty="0">
                <a:latin typeface="Arial" panose="020B0604020202020204" pitchFamily="34" charset="0"/>
              </a:rPr>
              <a:t>method returns a </a:t>
            </a:r>
            <a:r>
              <a:rPr lang="en-US" b="1" i="1" dirty="0">
                <a:latin typeface="Arial" panose="020B0604020202020204" pitchFamily="34" charset="0"/>
              </a:rPr>
              <a:t>generator </a:t>
            </a:r>
            <a:r>
              <a:rPr lang="en-US" b="1" dirty="0">
                <a:latin typeface="Arial" panose="020B0604020202020204" pitchFamily="34" charset="0"/>
              </a:rPr>
              <a:t>for the nodes that can be reached from a given node by following arrows “from tail to head”</a:t>
            </a:r>
          </a:p>
          <a:p>
            <a:pPr lvl="0"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10000"/>
              <a:buNone/>
            </a:pPr>
            <a:endParaRPr lang="en-US" sz="2400" b="1" i="1" dirty="0">
              <a:solidFill>
                <a:srgbClr val="C00000"/>
              </a:solidFill>
              <a:latin typeface="Arial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E1C2D5-BC7F-4955-9B3B-42D17C407D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9920" y="2093173"/>
            <a:ext cx="2810859" cy="3359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28991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92b3bf485b_0_0"/>
          <p:cNvSpPr txBox="1"/>
          <p:nvPr/>
        </p:nvSpPr>
        <p:spPr>
          <a:xfrm>
            <a:off x="10949275" y="6478075"/>
            <a:ext cx="2259300" cy="13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CIS 521  |  </a:t>
            </a:r>
            <a:r>
              <a:rPr lang="en-US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58</a:t>
            </a:r>
            <a:endParaRPr sz="1400" b="0" i="0" u="none" strike="noStrike" cap="none" dirty="0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82" name="Google Shape;82;g92b3bf485b_0_0"/>
          <p:cNvSpPr txBox="1">
            <a:spLocks noGrp="1"/>
          </p:cNvSpPr>
          <p:nvPr>
            <p:ph type="body" idx="2"/>
          </p:nvPr>
        </p:nvSpPr>
        <p:spPr>
          <a:xfrm>
            <a:off x="399672" y="486177"/>
            <a:ext cx="12362513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3400" dirty="0">
                <a:ea typeface="ＭＳ Ｐゴシック" pitchFamily="34" charset="-128"/>
              </a:rPr>
              <a:t>The </a:t>
            </a:r>
            <a:r>
              <a:rPr lang="en-US" sz="3400" dirty="0" err="1">
                <a:ea typeface="ＭＳ Ｐゴシック" pitchFamily="34" charset="-128"/>
              </a:rPr>
              <a:t>DiGraph</a:t>
            </a:r>
            <a:r>
              <a:rPr lang="en-US" sz="3400" dirty="0">
                <a:ea typeface="ＭＳ Ｐゴシック" pitchFamily="34" charset="-128"/>
              </a:rPr>
              <a:t> constructor</a:t>
            </a:r>
            <a:endParaRPr lang="en-US" sz="3400" kern="0" dirty="0"/>
          </a:p>
        </p:txBody>
      </p:sp>
      <p:pic>
        <p:nvPicPr>
          <p:cNvPr id="86" name="Google Shape;86;g92b3bf485b_0_0"/>
          <p:cNvPicPr preferRelativeResize="0"/>
          <p:nvPr/>
        </p:nvPicPr>
        <p:blipFill rotWithShape="1">
          <a:blip r:embed="rId3">
            <a:alphaModFix/>
          </a:blip>
          <a:srcRect l="46493" t="230" r="43071" b="-230"/>
          <a:stretch/>
        </p:blipFill>
        <p:spPr>
          <a:xfrm>
            <a:off x="11603925" y="0"/>
            <a:ext cx="590700" cy="377295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g92b3bf485b_0_0"/>
          <p:cNvSpPr/>
          <p:nvPr/>
        </p:nvSpPr>
        <p:spPr>
          <a:xfrm>
            <a:off x="11603919" y="3696759"/>
            <a:ext cx="590700" cy="202800"/>
          </a:xfrm>
          <a:prstGeom prst="rect">
            <a:avLst/>
          </a:prstGeom>
          <a:solidFill>
            <a:srgbClr val="37066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1C082B-30D9-FF4E-AEB3-A2345B53FA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4997" y="942015"/>
            <a:ext cx="10549603" cy="5829272"/>
          </a:xfrm>
        </p:spPr>
        <p:txBody>
          <a:bodyPr>
            <a:normAutofit lnSpcReduction="10000"/>
          </a:bodyPr>
          <a:lstStyle/>
          <a:p>
            <a:pPr marL="101600" indent="0" eaLnBrk="0" hangingPunct="0">
              <a:spcAft>
                <a:spcPts val="0"/>
              </a:spcAft>
              <a:buNone/>
              <a:defRPr/>
            </a:pPr>
            <a:r>
              <a:rPr lang="en-US" sz="2000" b="1" dirty="0">
                <a:solidFill>
                  <a:schemeClr val="tx2"/>
                </a:solidFill>
                <a:latin typeface="Courier New" pitchFamily="-65" charset="0"/>
                <a:cs typeface="Arial" charset="0"/>
              </a:rPr>
              <a:t>class </a:t>
            </a:r>
            <a:r>
              <a:rPr lang="en-US" sz="2000" b="1" dirty="0" err="1">
                <a:solidFill>
                  <a:schemeClr val="tx2"/>
                </a:solidFill>
                <a:latin typeface="Courier New" pitchFamily="-65" charset="0"/>
                <a:cs typeface="Arial" charset="0"/>
              </a:rPr>
              <a:t>DiGraph</a:t>
            </a:r>
            <a:r>
              <a:rPr lang="en-US" sz="2000" b="1" dirty="0">
                <a:solidFill>
                  <a:schemeClr val="folHlink"/>
                </a:solidFill>
                <a:latin typeface="Courier New" pitchFamily="-65" charset="0"/>
                <a:cs typeface="Arial" charset="0"/>
              </a:rPr>
              <a:t>:</a:t>
            </a:r>
          </a:p>
          <a:p>
            <a:pPr marL="101600" indent="0" eaLnBrk="0" hangingPunct="0">
              <a:spcAft>
                <a:spcPts val="0"/>
              </a:spcAft>
              <a:buNone/>
              <a:defRPr/>
            </a:pPr>
            <a:r>
              <a:rPr lang="en-US" sz="2000" b="1" dirty="0">
                <a:latin typeface="Courier New" pitchFamily="-65" charset="0"/>
                <a:ea typeface="ＭＳ Ｐゴシック" pitchFamily="-65" charset="-128"/>
                <a:cs typeface="+mn-cs"/>
              </a:rPr>
              <a:t>	def __</a:t>
            </a:r>
            <a:r>
              <a:rPr lang="en-US" sz="2000" b="1" dirty="0" err="1">
                <a:latin typeface="Courier New" pitchFamily="-65" charset="0"/>
                <a:ea typeface="ＭＳ Ｐゴシック" pitchFamily="-65" charset="-128"/>
                <a:cs typeface="+mn-cs"/>
              </a:rPr>
              <a:t>init</a:t>
            </a:r>
            <a:r>
              <a:rPr lang="en-US" sz="2000" b="1" dirty="0">
                <a:latin typeface="Courier New" pitchFamily="-65" charset="0"/>
                <a:ea typeface="ＭＳ Ｐゴシック" pitchFamily="-65" charset="-128"/>
                <a:cs typeface="+mn-cs"/>
              </a:rPr>
              <a:t>__(self, edges):</a:t>
            </a:r>
          </a:p>
          <a:p>
            <a:pPr marL="101600" indent="0" eaLnBrk="0" hangingPunct="0">
              <a:spcAft>
                <a:spcPts val="0"/>
              </a:spcAft>
              <a:buNone/>
              <a:defRPr/>
            </a:pPr>
            <a:r>
              <a:rPr lang="en-US" sz="2000" b="1" dirty="0">
                <a:latin typeface="Courier New" pitchFamily="-65" charset="0"/>
                <a:ea typeface="ＭＳ Ｐゴシック" pitchFamily="-65" charset="-128"/>
                <a:cs typeface="+mn-cs"/>
              </a:rPr>
              <a:t>	</a:t>
            </a:r>
            <a:r>
              <a:rPr lang="en-US" sz="2000" b="1" dirty="0" err="1">
                <a:latin typeface="Courier New" pitchFamily="-65" charset="0"/>
                <a:ea typeface="ＭＳ Ｐゴシック" pitchFamily="-65" charset="-128"/>
                <a:cs typeface="+mn-cs"/>
              </a:rPr>
              <a:t>self.adj</a:t>
            </a:r>
            <a:r>
              <a:rPr lang="en-US" sz="2000" b="1" dirty="0">
                <a:latin typeface="Courier New" pitchFamily="-65" charset="0"/>
                <a:ea typeface="ＭＳ Ｐゴシック" pitchFamily="-65" charset="-128"/>
                <a:cs typeface="+mn-cs"/>
              </a:rPr>
              <a:t> = {}</a:t>
            </a:r>
          </a:p>
          <a:p>
            <a:pPr marL="101600" indent="0" eaLnBrk="0" hangingPunct="0">
              <a:spcAft>
                <a:spcPts val="0"/>
              </a:spcAft>
              <a:buNone/>
              <a:defRPr/>
            </a:pPr>
            <a:r>
              <a:rPr lang="en-US" sz="2000" b="1" dirty="0">
                <a:latin typeface="Courier New" pitchFamily="-65" charset="0"/>
                <a:ea typeface="ＭＳ Ｐゴシック" pitchFamily="-65" charset="-128"/>
                <a:cs typeface="+mn-cs"/>
              </a:rPr>
              <a:t>	for u, v in edges:</a:t>
            </a:r>
          </a:p>
          <a:p>
            <a:pPr marL="101600" indent="0" eaLnBrk="0" hangingPunct="0">
              <a:spcAft>
                <a:spcPts val="0"/>
              </a:spcAft>
              <a:buNone/>
              <a:defRPr/>
            </a:pPr>
            <a:r>
              <a:rPr lang="en-US" sz="2000" b="1" dirty="0">
                <a:latin typeface="Courier New" pitchFamily="-65" charset="0"/>
                <a:ea typeface="ＭＳ Ｐゴシック" pitchFamily="-65" charset="-128"/>
                <a:cs typeface="+mn-cs"/>
              </a:rPr>
              <a:t>		if u not in </a:t>
            </a:r>
            <a:r>
              <a:rPr lang="en-US" sz="2000" b="1" dirty="0" err="1">
                <a:latin typeface="Courier New" pitchFamily="-65" charset="0"/>
                <a:ea typeface="ＭＳ Ｐゴシック" pitchFamily="-65" charset="-128"/>
                <a:cs typeface="+mn-cs"/>
              </a:rPr>
              <a:t>self.adj</a:t>
            </a:r>
            <a:r>
              <a:rPr lang="en-US" sz="2000" b="1" dirty="0">
                <a:latin typeface="Courier New" pitchFamily="-65" charset="0"/>
                <a:ea typeface="ＭＳ Ｐゴシック" pitchFamily="-65" charset="-128"/>
                <a:cs typeface="+mn-cs"/>
              </a:rPr>
              <a:t>: </a:t>
            </a:r>
            <a:r>
              <a:rPr lang="en-US" sz="2000" b="1" dirty="0" err="1">
                <a:latin typeface="Courier New" pitchFamily="-65" charset="0"/>
                <a:ea typeface="ＭＳ Ｐゴシック" pitchFamily="-65" charset="-128"/>
                <a:cs typeface="+mn-cs"/>
              </a:rPr>
              <a:t>self.adj</a:t>
            </a:r>
            <a:r>
              <a:rPr lang="en-US" sz="2000" b="1" dirty="0">
                <a:latin typeface="Courier New" pitchFamily="-65" charset="0"/>
                <a:ea typeface="ＭＳ Ｐゴシック" pitchFamily="-65" charset="-128"/>
                <a:cs typeface="+mn-cs"/>
              </a:rPr>
              <a:t>[u] = [v]</a:t>
            </a:r>
          </a:p>
          <a:p>
            <a:pPr marL="101600" indent="0" eaLnBrk="0" hangingPunct="0">
              <a:spcAft>
                <a:spcPts val="0"/>
              </a:spcAft>
              <a:buNone/>
              <a:defRPr/>
            </a:pPr>
            <a:r>
              <a:rPr lang="en-US" sz="2000" b="1" dirty="0">
                <a:latin typeface="Courier New" pitchFamily="-65" charset="0"/>
                <a:ea typeface="ＭＳ Ｐゴシック" pitchFamily="-65" charset="-128"/>
                <a:cs typeface="+mn-cs"/>
              </a:rPr>
              <a:t>		else: </a:t>
            </a:r>
            <a:r>
              <a:rPr lang="en-US" sz="2000" b="1" dirty="0" err="1">
                <a:latin typeface="Courier New" pitchFamily="-65" charset="0"/>
                <a:ea typeface="ＭＳ Ｐゴシック" pitchFamily="-65" charset="-128"/>
                <a:cs typeface="+mn-cs"/>
              </a:rPr>
              <a:t>self.adj</a:t>
            </a:r>
            <a:r>
              <a:rPr lang="en-US" sz="2000" b="1" dirty="0">
                <a:latin typeface="Courier New" pitchFamily="-65" charset="0"/>
                <a:ea typeface="ＭＳ Ｐゴシック" pitchFamily="-65" charset="-128"/>
                <a:cs typeface="+mn-cs"/>
              </a:rPr>
              <a:t>[u].append(v)  </a:t>
            </a:r>
          </a:p>
          <a:p>
            <a:pPr marL="101600" indent="0" eaLnBrk="0" hangingPunct="0">
              <a:spcAft>
                <a:spcPts val="0"/>
              </a:spcAft>
              <a:buNone/>
              <a:defRPr/>
            </a:pPr>
            <a:endParaRPr lang="en-US" sz="2000" b="1" dirty="0">
              <a:solidFill>
                <a:schemeClr val="folHlink"/>
              </a:solidFill>
              <a:latin typeface="Courier New" pitchFamily="-65" charset="0"/>
              <a:cs typeface="Arial" charset="0"/>
            </a:endParaRPr>
          </a:p>
          <a:p>
            <a:pPr marL="101600" indent="0" eaLnBrk="0" hangingPunct="0">
              <a:spcAft>
                <a:spcPts val="0"/>
              </a:spcAft>
              <a:buNone/>
              <a:defRPr/>
            </a:pPr>
            <a:r>
              <a:rPr lang="en-US" sz="2000" b="1" dirty="0">
                <a:latin typeface="Courier New" pitchFamily="-65" charset="0"/>
                <a:ea typeface="ＭＳ Ｐゴシック" pitchFamily="-65" charset="-128"/>
                <a:cs typeface="+mn-cs"/>
              </a:rPr>
              <a:t>	def __str__(self):</a:t>
            </a:r>
          </a:p>
          <a:p>
            <a:pPr marL="101600" indent="0" eaLnBrk="0" hangingPunct="0">
              <a:spcAft>
                <a:spcPts val="0"/>
              </a:spcAft>
              <a:buNone/>
              <a:defRPr/>
            </a:pPr>
            <a:r>
              <a:rPr lang="en-US" sz="2000" b="1" dirty="0">
                <a:latin typeface="Courier New" pitchFamily="-65" charset="0"/>
                <a:ea typeface="ＭＳ Ｐゴシック" pitchFamily="-65" charset="-128"/>
                <a:cs typeface="+mn-cs"/>
              </a:rPr>
              <a:t>	return '\</a:t>
            </a:r>
            <a:r>
              <a:rPr lang="en-US" sz="2000" b="1" dirty="0" err="1">
                <a:latin typeface="Courier New" pitchFamily="-65" charset="0"/>
                <a:ea typeface="ＭＳ Ｐゴシック" pitchFamily="-65" charset="-128"/>
                <a:cs typeface="+mn-cs"/>
              </a:rPr>
              <a:t>n'.join</a:t>
            </a:r>
            <a:r>
              <a:rPr lang="en-US" sz="2000" b="1" dirty="0">
                <a:latin typeface="Courier New" pitchFamily="-65" charset="0"/>
                <a:ea typeface="ＭＳ Ｐゴシック" pitchFamily="-65" charset="-128"/>
                <a:cs typeface="+mn-cs"/>
              </a:rPr>
              <a:t>(['%s -&gt; %s'%(</a:t>
            </a:r>
            <a:r>
              <a:rPr lang="en-US" sz="2000" b="1" dirty="0" err="1">
                <a:latin typeface="Courier New" pitchFamily="-65" charset="0"/>
                <a:ea typeface="ＭＳ Ｐゴシック" pitchFamily="-65" charset="-128"/>
                <a:cs typeface="+mn-cs"/>
              </a:rPr>
              <a:t>u,v</a:t>
            </a:r>
            <a:r>
              <a:rPr lang="en-US" sz="2000" b="1" dirty="0">
                <a:latin typeface="Courier New" pitchFamily="-65" charset="0"/>
                <a:ea typeface="ＭＳ Ｐゴシック" pitchFamily="-65" charset="-128"/>
                <a:cs typeface="+mn-cs"/>
              </a:rPr>
              <a:t>) \</a:t>
            </a:r>
          </a:p>
          <a:p>
            <a:pPr marL="101600" indent="0" eaLnBrk="0" hangingPunct="0">
              <a:spcAft>
                <a:spcPts val="0"/>
              </a:spcAft>
              <a:buNone/>
              <a:defRPr/>
            </a:pPr>
            <a:r>
              <a:rPr lang="en-US" sz="2000" b="1" dirty="0">
                <a:latin typeface="Courier New" pitchFamily="-65" charset="0"/>
                <a:ea typeface="ＭＳ Ｐゴシック" pitchFamily="-65" charset="-128"/>
                <a:cs typeface="+mn-cs"/>
              </a:rPr>
              <a:t>				for u in </a:t>
            </a:r>
            <a:r>
              <a:rPr lang="en-US" sz="2000" b="1" dirty="0" err="1">
                <a:latin typeface="Courier New" pitchFamily="-65" charset="0"/>
                <a:ea typeface="ＭＳ Ｐゴシック" pitchFamily="-65" charset="-128"/>
                <a:cs typeface="+mn-cs"/>
              </a:rPr>
              <a:t>self.adj</a:t>
            </a:r>
            <a:r>
              <a:rPr lang="en-US" sz="2000" b="1" dirty="0">
                <a:latin typeface="Courier New" pitchFamily="-65" charset="0"/>
                <a:ea typeface="ＭＳ Ｐゴシック" pitchFamily="-65" charset="-128"/>
                <a:cs typeface="+mn-cs"/>
              </a:rPr>
              <a:t> for v in </a:t>
            </a:r>
            <a:r>
              <a:rPr lang="en-US" sz="2000" b="1" dirty="0" err="1">
                <a:latin typeface="Courier New" pitchFamily="-65" charset="0"/>
                <a:ea typeface="ＭＳ Ｐゴシック" pitchFamily="-65" charset="-128"/>
                <a:cs typeface="+mn-cs"/>
              </a:rPr>
              <a:t>self.adj</a:t>
            </a:r>
            <a:r>
              <a:rPr lang="en-US" sz="2000" b="1" dirty="0">
                <a:latin typeface="Courier New" pitchFamily="-65" charset="0"/>
                <a:ea typeface="ＭＳ Ｐゴシック" pitchFamily="-65" charset="-128"/>
                <a:cs typeface="+mn-cs"/>
              </a:rPr>
              <a:t>[u]])</a:t>
            </a:r>
            <a:endParaRPr lang="en-US" sz="2000" b="1" dirty="0">
              <a:solidFill>
                <a:schemeClr val="folHlink"/>
              </a:solidFill>
              <a:latin typeface="Courier New" pitchFamily="-65" charset="0"/>
              <a:cs typeface="Arial" charset="0"/>
            </a:endParaRPr>
          </a:p>
          <a:p>
            <a:pPr marL="101600" indent="0" eaLnBrk="0" hangingPunct="0">
              <a:spcAft>
                <a:spcPts val="0"/>
              </a:spcAft>
              <a:buNone/>
              <a:defRPr/>
            </a:pPr>
            <a:r>
              <a:rPr lang="en-US" sz="2000" b="1" dirty="0">
                <a:latin typeface="Courier New" pitchFamily="-65" charset="0"/>
                <a:cs typeface="Arial" charset="0"/>
              </a:rPr>
              <a:t>&gt;&gt;&gt; </a:t>
            </a:r>
            <a:r>
              <a:rPr lang="en-US" sz="2000" b="1" dirty="0">
                <a:latin typeface="Courier New" pitchFamily="-65" charset="0"/>
                <a:ea typeface="ＭＳ Ｐゴシック" pitchFamily="-65" charset="-128"/>
                <a:cs typeface="+mn-cs"/>
              </a:rPr>
              <a:t>d = </a:t>
            </a:r>
            <a:r>
              <a:rPr lang="en-US" sz="2000" b="1" dirty="0" err="1">
                <a:latin typeface="Courier New" pitchFamily="-65" charset="0"/>
                <a:ea typeface="ＭＳ Ｐゴシック" pitchFamily="-65" charset="-128"/>
                <a:cs typeface="+mn-cs"/>
              </a:rPr>
              <a:t>DiGraph</a:t>
            </a:r>
            <a:r>
              <a:rPr lang="en-US" sz="2000" b="1" dirty="0">
                <a:latin typeface="Courier New" pitchFamily="-65" charset="0"/>
                <a:ea typeface="ＭＳ Ｐゴシック" pitchFamily="-65" charset="-128"/>
                <a:cs typeface="+mn-cs"/>
              </a:rPr>
              <a:t>([(1,2),(1,3),(2,4),(4,3),(4,1)])</a:t>
            </a:r>
          </a:p>
          <a:p>
            <a:pPr marL="101600" indent="0" eaLnBrk="0" hangingPunct="0">
              <a:spcAft>
                <a:spcPts val="0"/>
              </a:spcAft>
              <a:buNone/>
              <a:defRPr/>
            </a:pPr>
            <a:r>
              <a:rPr lang="en-US" sz="2000" b="1" dirty="0">
                <a:latin typeface="Courier New" pitchFamily="-65" charset="0"/>
                <a:cs typeface="Arial" charset="0"/>
              </a:rPr>
              <a:t>&gt;&gt;&gt; </a:t>
            </a:r>
            <a:r>
              <a:rPr lang="en-US" sz="2000" b="1" dirty="0" err="1">
                <a:latin typeface="Courier New" pitchFamily="-65" charset="0"/>
                <a:ea typeface="ＭＳ Ｐゴシック" pitchFamily="-65" charset="-128"/>
                <a:cs typeface="+mn-cs"/>
              </a:rPr>
              <a:t>d.adj</a:t>
            </a:r>
            <a:endParaRPr lang="en-US" sz="2000" b="1" dirty="0">
              <a:latin typeface="Courier New" pitchFamily="-65" charset="0"/>
              <a:ea typeface="ＭＳ Ｐゴシック" pitchFamily="-65" charset="-128"/>
              <a:cs typeface="+mn-cs"/>
            </a:endParaRPr>
          </a:p>
          <a:p>
            <a:pPr marL="101600" indent="0" eaLnBrk="0" hangingPunct="0">
              <a:spcAft>
                <a:spcPts val="0"/>
              </a:spcAft>
              <a:buNone/>
              <a:defRPr/>
            </a:pPr>
            <a:r>
              <a:rPr lang="en-US" sz="2000" b="1" dirty="0">
                <a:solidFill>
                  <a:schemeClr val="accent2"/>
                </a:solidFill>
                <a:latin typeface="Courier New" pitchFamily="-65" charset="0"/>
                <a:ea typeface="ＭＳ Ｐゴシック" pitchFamily="-65" charset="-128"/>
                <a:cs typeface="+mn-cs"/>
              </a:rPr>
              <a:t>{1: [2, 3], 2: [4], 4: [3, 1]}</a:t>
            </a:r>
          </a:p>
          <a:p>
            <a:pPr marL="101600" indent="0" eaLnBrk="0" hangingPunct="0">
              <a:buNone/>
              <a:defRPr/>
            </a:pPr>
            <a:r>
              <a:rPr lang="en-US" b="1" dirty="0">
                <a:latin typeface="Arial" panose="020B0604020202020204" pitchFamily="34" charset="0"/>
              </a:rPr>
              <a:t>The constructor builds a dictionary (</a:t>
            </a:r>
            <a:r>
              <a:rPr lang="en-US" b="1" dirty="0" err="1">
                <a:latin typeface="Courier New" panose="02070309020205020404" pitchFamily="49" charset="0"/>
                <a:ea typeface="Courier"/>
                <a:cs typeface="Courier New" panose="02070309020205020404" pitchFamily="49" charset="0"/>
              </a:rPr>
              <a:t>self.adj</a:t>
            </a:r>
            <a:r>
              <a:rPr lang="en-US" b="1" dirty="0">
                <a:latin typeface="Arial" panose="020B0604020202020204" pitchFamily="34" charset="0"/>
              </a:rPr>
              <a:t>) mapping each node name to a list of node names that can be reached by following one edge (an “adjacency list”)</a:t>
            </a:r>
          </a:p>
          <a:p>
            <a:pPr marL="101600" indent="0" eaLnBrk="0" hangingPunct="0">
              <a:spcAft>
                <a:spcPts val="0"/>
              </a:spcAft>
              <a:buNone/>
              <a:defRPr/>
            </a:pPr>
            <a:endParaRPr lang="en-US" sz="2000" b="1" dirty="0">
              <a:solidFill>
                <a:schemeClr val="accent2"/>
              </a:solidFill>
              <a:latin typeface="Courier New" pitchFamily="-65" charset="0"/>
              <a:ea typeface="ＭＳ Ｐゴシック" pitchFamily="-65" charset="-128"/>
              <a:cs typeface="+mn-cs"/>
            </a:endParaRPr>
          </a:p>
          <a:p>
            <a:pPr lvl="0"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10000"/>
              <a:buNone/>
            </a:pPr>
            <a:endParaRPr lang="en-US" sz="2400" b="1" i="1" dirty="0">
              <a:solidFill>
                <a:srgbClr val="C00000"/>
              </a:solidFill>
              <a:latin typeface="Arial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E1C2D5-BC7F-4955-9B3B-42D17C407D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7587" y="811677"/>
            <a:ext cx="2352736" cy="2812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51511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92b3bf485b_0_0"/>
          <p:cNvSpPr txBox="1"/>
          <p:nvPr/>
        </p:nvSpPr>
        <p:spPr>
          <a:xfrm>
            <a:off x="10949275" y="6478075"/>
            <a:ext cx="2259300" cy="13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CIS 521  |  </a:t>
            </a:r>
            <a:r>
              <a:rPr lang="en-US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59</a:t>
            </a:r>
            <a:endParaRPr sz="1400" b="0" i="0" u="none" strike="noStrike" cap="none" dirty="0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82" name="Google Shape;82;g92b3bf485b_0_0"/>
          <p:cNvSpPr txBox="1">
            <a:spLocks noGrp="1"/>
          </p:cNvSpPr>
          <p:nvPr>
            <p:ph type="body" idx="2"/>
          </p:nvPr>
        </p:nvSpPr>
        <p:spPr>
          <a:xfrm>
            <a:off x="399672" y="391581"/>
            <a:ext cx="12362513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3400" dirty="0">
                <a:ea typeface="ＭＳ Ｐゴシック" pitchFamily="34" charset="-128"/>
              </a:rPr>
              <a:t>The </a:t>
            </a:r>
            <a:r>
              <a:rPr lang="en-US" sz="3400" dirty="0">
                <a:latin typeface="Courier"/>
                <a:ea typeface="ＭＳ Ｐゴシック" pitchFamily="34" charset="-128"/>
                <a:cs typeface="Courier"/>
              </a:rPr>
              <a:t>search </a:t>
            </a:r>
            <a:r>
              <a:rPr lang="en-US" sz="3400" dirty="0">
                <a:ea typeface="ＭＳ Ｐゴシック" pitchFamily="34" charset="-128"/>
              </a:rPr>
              <a:t>method</a:t>
            </a:r>
            <a:endParaRPr lang="en-US" sz="3400" kern="0" dirty="0"/>
          </a:p>
        </p:txBody>
      </p:sp>
      <p:pic>
        <p:nvPicPr>
          <p:cNvPr id="86" name="Google Shape;86;g92b3bf485b_0_0"/>
          <p:cNvPicPr preferRelativeResize="0"/>
          <p:nvPr/>
        </p:nvPicPr>
        <p:blipFill rotWithShape="1">
          <a:blip r:embed="rId3">
            <a:alphaModFix/>
          </a:blip>
          <a:srcRect l="46493" t="230" r="43071" b="-230"/>
          <a:stretch/>
        </p:blipFill>
        <p:spPr>
          <a:xfrm>
            <a:off x="11603925" y="0"/>
            <a:ext cx="590700" cy="377295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g92b3bf485b_0_0"/>
          <p:cNvSpPr/>
          <p:nvPr/>
        </p:nvSpPr>
        <p:spPr>
          <a:xfrm>
            <a:off x="11603919" y="3696759"/>
            <a:ext cx="590700" cy="202800"/>
          </a:xfrm>
          <a:prstGeom prst="rect">
            <a:avLst/>
          </a:prstGeom>
          <a:solidFill>
            <a:srgbClr val="37066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1C082B-30D9-FF4E-AEB3-A2345B53FA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4997" y="840953"/>
            <a:ext cx="10549603" cy="5829272"/>
          </a:xfrm>
        </p:spPr>
        <p:txBody>
          <a:bodyPr>
            <a:normAutofit fontScale="85000" lnSpcReduction="20000"/>
          </a:bodyPr>
          <a:lstStyle/>
          <a:p>
            <a:pPr marL="101600" indent="0" eaLnBrk="0" hangingPunct="0">
              <a:spcAft>
                <a:spcPts val="0"/>
              </a:spcAft>
              <a:buNone/>
              <a:defRPr/>
            </a:pPr>
            <a:r>
              <a:rPr lang="en-US" sz="2200" b="1" dirty="0">
                <a:solidFill>
                  <a:schemeClr val="tx1"/>
                </a:solidFill>
                <a:latin typeface="Courier New" pitchFamily="-65" charset="0"/>
                <a:cs typeface="Arial" charset="0"/>
              </a:rPr>
              <a:t>class </a:t>
            </a:r>
            <a:r>
              <a:rPr lang="en-US" sz="2200" b="1" dirty="0" err="1">
                <a:solidFill>
                  <a:schemeClr val="tx1"/>
                </a:solidFill>
                <a:latin typeface="Courier New" pitchFamily="-65" charset="0"/>
                <a:cs typeface="Arial" charset="0"/>
              </a:rPr>
              <a:t>DiGraph</a:t>
            </a:r>
            <a:r>
              <a:rPr lang="en-US" sz="2200" b="1" dirty="0">
                <a:solidFill>
                  <a:schemeClr val="tx1"/>
                </a:solidFill>
                <a:latin typeface="Courier New" pitchFamily="-65" charset="0"/>
                <a:cs typeface="Arial" charset="0"/>
              </a:rPr>
              <a:t>:</a:t>
            </a:r>
          </a:p>
          <a:p>
            <a:pPr marL="101600" indent="0" eaLnBrk="0" hangingPunct="0">
              <a:spcAft>
                <a:spcPts val="0"/>
              </a:spcAft>
              <a:buNone/>
              <a:defRPr/>
            </a:pPr>
            <a:r>
              <a:rPr lang="en-US" sz="2200" b="1" dirty="0">
                <a:solidFill>
                  <a:schemeClr val="tx1"/>
                </a:solidFill>
                <a:latin typeface="Courier New" pitchFamily="-65" charset="0"/>
                <a:cs typeface="Arial" charset="0"/>
              </a:rPr>
              <a:t>  ...</a:t>
            </a:r>
          </a:p>
          <a:p>
            <a:pPr marL="101600" indent="0" eaLnBrk="0" hangingPunct="0">
              <a:spcAft>
                <a:spcPts val="0"/>
              </a:spcAft>
              <a:buNone/>
              <a:defRPr/>
            </a:pPr>
            <a:r>
              <a:rPr lang="en-US" sz="2200" b="1" dirty="0">
                <a:solidFill>
                  <a:schemeClr val="tx1"/>
                </a:solidFill>
                <a:latin typeface="Courier New" pitchFamily="-65" charset="0"/>
                <a:cs typeface="Arial" charset="0"/>
              </a:rPr>
              <a:t>  def search(self, u, visited):</a:t>
            </a:r>
          </a:p>
          <a:p>
            <a:pPr marL="101600" indent="0" eaLnBrk="0" hangingPunct="0">
              <a:spcAft>
                <a:spcPts val="0"/>
              </a:spcAft>
              <a:buNone/>
              <a:defRPr/>
            </a:pPr>
            <a:r>
              <a:rPr lang="en-US" sz="2200" b="1" dirty="0">
                <a:solidFill>
                  <a:schemeClr val="tx1"/>
                </a:solidFill>
                <a:latin typeface="Courier New" pitchFamily="-65" charset="0"/>
                <a:cs typeface="Arial" charset="0"/>
              </a:rPr>
              <a:t>    # If we haven't already visited this node...</a:t>
            </a:r>
          </a:p>
          <a:p>
            <a:pPr marL="101600" indent="0" eaLnBrk="0" hangingPunct="0">
              <a:spcAft>
                <a:spcPts val="0"/>
              </a:spcAft>
              <a:buNone/>
              <a:defRPr/>
            </a:pPr>
            <a:r>
              <a:rPr lang="en-US" sz="2200" b="1" dirty="0">
                <a:solidFill>
                  <a:schemeClr val="tx1"/>
                </a:solidFill>
                <a:latin typeface="Courier New" pitchFamily="-65" charset="0"/>
                <a:cs typeface="Arial" charset="0"/>
              </a:rPr>
              <a:t>    if u not in visited:  </a:t>
            </a:r>
          </a:p>
          <a:p>
            <a:pPr marL="101600" indent="0" eaLnBrk="0" hangingPunct="0">
              <a:spcAft>
                <a:spcPts val="0"/>
              </a:spcAft>
              <a:buNone/>
              <a:defRPr/>
            </a:pPr>
            <a:r>
              <a:rPr lang="en-US" sz="2200" b="1" dirty="0">
                <a:solidFill>
                  <a:schemeClr val="tx1"/>
                </a:solidFill>
                <a:latin typeface="Courier New" pitchFamily="-65" charset="0"/>
                <a:cs typeface="Arial" charset="0"/>
              </a:rPr>
              <a:t>      # yield it</a:t>
            </a:r>
          </a:p>
          <a:p>
            <a:pPr marL="101600" indent="0" eaLnBrk="0" hangingPunct="0">
              <a:spcAft>
                <a:spcPts val="0"/>
              </a:spcAft>
              <a:buNone/>
              <a:defRPr/>
            </a:pPr>
            <a:r>
              <a:rPr lang="en-US" sz="2200" b="1" dirty="0">
                <a:solidFill>
                  <a:schemeClr val="tx1"/>
                </a:solidFill>
                <a:latin typeface="Courier New" pitchFamily="-65" charset="0"/>
                <a:cs typeface="Arial" charset="0"/>
              </a:rPr>
              <a:t>      </a:t>
            </a:r>
            <a:r>
              <a:rPr lang="en-US" sz="2200" b="1" dirty="0">
                <a:solidFill>
                  <a:srgbClr val="C00000"/>
                </a:solidFill>
                <a:latin typeface="Courier New" pitchFamily="-65" charset="0"/>
                <a:cs typeface="Arial" charset="0"/>
              </a:rPr>
              <a:t>yield</a:t>
            </a:r>
            <a:r>
              <a:rPr lang="en-US" sz="2200" b="1" dirty="0">
                <a:solidFill>
                  <a:schemeClr val="tx1"/>
                </a:solidFill>
                <a:latin typeface="Courier New" pitchFamily="-65" charset="0"/>
                <a:cs typeface="Arial" charset="0"/>
              </a:rPr>
              <a:t> u             </a:t>
            </a:r>
          </a:p>
          <a:p>
            <a:pPr marL="101600" indent="0" eaLnBrk="0" hangingPunct="0">
              <a:spcAft>
                <a:spcPts val="0"/>
              </a:spcAft>
              <a:buNone/>
              <a:defRPr/>
            </a:pPr>
            <a:r>
              <a:rPr lang="en-US" sz="2200" b="1" dirty="0">
                <a:solidFill>
                  <a:schemeClr val="tx1"/>
                </a:solidFill>
                <a:latin typeface="Courier New" pitchFamily="-65" charset="0"/>
                <a:cs typeface="Arial" charset="0"/>
              </a:rPr>
              <a:t>      # and remember we've visited it now.</a:t>
            </a:r>
          </a:p>
          <a:p>
            <a:pPr marL="101600" indent="0" eaLnBrk="0" hangingPunct="0">
              <a:spcAft>
                <a:spcPts val="0"/>
              </a:spcAft>
              <a:buNone/>
              <a:defRPr/>
            </a:pPr>
            <a:r>
              <a:rPr lang="en-US" sz="2200" b="1" dirty="0">
                <a:solidFill>
                  <a:schemeClr val="tx1"/>
                </a:solidFill>
                <a:latin typeface="Courier New" pitchFamily="-65" charset="0"/>
                <a:cs typeface="Arial" charset="0"/>
              </a:rPr>
              <a:t>      </a:t>
            </a:r>
            <a:r>
              <a:rPr lang="en-US" sz="2200" b="1" dirty="0" err="1">
                <a:solidFill>
                  <a:schemeClr val="tx1"/>
                </a:solidFill>
                <a:latin typeface="Courier New" pitchFamily="-65" charset="0"/>
                <a:cs typeface="Arial" charset="0"/>
              </a:rPr>
              <a:t>visited.add</a:t>
            </a:r>
            <a:r>
              <a:rPr lang="en-US" sz="2200" b="1" dirty="0">
                <a:solidFill>
                  <a:schemeClr val="tx1"/>
                </a:solidFill>
                <a:latin typeface="Courier New" pitchFamily="-65" charset="0"/>
                <a:cs typeface="Arial" charset="0"/>
              </a:rPr>
              <a:t>(u)      </a:t>
            </a:r>
          </a:p>
          <a:p>
            <a:pPr marL="101600" indent="0" eaLnBrk="0" hangingPunct="0">
              <a:spcAft>
                <a:spcPts val="0"/>
              </a:spcAft>
              <a:buNone/>
              <a:defRPr/>
            </a:pPr>
            <a:r>
              <a:rPr lang="en-US" sz="2200" b="1" dirty="0">
                <a:solidFill>
                  <a:schemeClr val="tx1"/>
                </a:solidFill>
                <a:latin typeface="Courier New" pitchFamily="-65" charset="0"/>
                <a:cs typeface="Arial" charset="0"/>
              </a:rPr>
              <a:t>      # Then, if there are any adjacent nodes...</a:t>
            </a:r>
          </a:p>
          <a:p>
            <a:pPr marL="101600" indent="0" eaLnBrk="0" hangingPunct="0">
              <a:spcAft>
                <a:spcPts val="0"/>
              </a:spcAft>
              <a:buNone/>
              <a:defRPr/>
            </a:pPr>
            <a:r>
              <a:rPr lang="en-US" sz="2200" b="1" dirty="0">
                <a:solidFill>
                  <a:schemeClr val="tx1"/>
                </a:solidFill>
                <a:latin typeface="Courier New" pitchFamily="-65" charset="0"/>
                <a:cs typeface="Arial" charset="0"/>
              </a:rPr>
              <a:t>      if u in </a:t>
            </a:r>
            <a:r>
              <a:rPr lang="en-US" sz="2200" b="1" dirty="0" err="1">
                <a:solidFill>
                  <a:schemeClr val="tx1"/>
                </a:solidFill>
                <a:latin typeface="Courier New" pitchFamily="-65" charset="0"/>
                <a:cs typeface="Arial" charset="0"/>
              </a:rPr>
              <a:t>self.adj</a:t>
            </a:r>
            <a:r>
              <a:rPr lang="en-US" sz="2200" b="1" dirty="0">
                <a:solidFill>
                  <a:schemeClr val="tx1"/>
                </a:solidFill>
                <a:latin typeface="Courier New" pitchFamily="-65" charset="0"/>
                <a:cs typeface="Arial" charset="0"/>
              </a:rPr>
              <a:t>:   </a:t>
            </a:r>
          </a:p>
          <a:p>
            <a:pPr marL="101600" indent="0" eaLnBrk="0" hangingPunct="0">
              <a:spcAft>
                <a:spcPts val="0"/>
              </a:spcAft>
              <a:buNone/>
              <a:defRPr/>
            </a:pPr>
            <a:r>
              <a:rPr lang="en-US" sz="2200" b="1" dirty="0">
                <a:solidFill>
                  <a:schemeClr val="tx1"/>
                </a:solidFill>
                <a:latin typeface="Courier New" pitchFamily="-65" charset="0"/>
                <a:cs typeface="Arial" charset="0"/>
              </a:rPr>
              <a:t>        # for each adjacent node...</a:t>
            </a:r>
          </a:p>
          <a:p>
            <a:pPr marL="101600" indent="0" eaLnBrk="0" hangingPunct="0">
              <a:spcAft>
                <a:spcPts val="0"/>
              </a:spcAft>
              <a:buNone/>
              <a:defRPr/>
            </a:pPr>
            <a:r>
              <a:rPr lang="en-US" sz="2200" b="1" dirty="0">
                <a:solidFill>
                  <a:schemeClr val="tx1"/>
                </a:solidFill>
                <a:latin typeface="Courier New" pitchFamily="-65" charset="0"/>
                <a:cs typeface="Arial" charset="0"/>
              </a:rPr>
              <a:t>        for v in </a:t>
            </a:r>
            <a:r>
              <a:rPr lang="en-US" sz="2200" b="1" dirty="0" err="1">
                <a:solidFill>
                  <a:schemeClr val="tx1"/>
                </a:solidFill>
                <a:latin typeface="Courier New" pitchFamily="-65" charset="0"/>
                <a:cs typeface="Arial" charset="0"/>
              </a:rPr>
              <a:t>self.adj</a:t>
            </a:r>
            <a:r>
              <a:rPr lang="en-US" sz="2200" b="1" dirty="0">
                <a:solidFill>
                  <a:schemeClr val="tx1"/>
                </a:solidFill>
                <a:latin typeface="Courier New" pitchFamily="-65" charset="0"/>
                <a:cs typeface="Arial" charset="0"/>
              </a:rPr>
              <a:t>[u]:   </a:t>
            </a:r>
          </a:p>
          <a:p>
            <a:pPr marL="101600" indent="0" eaLnBrk="0" hangingPunct="0">
              <a:spcAft>
                <a:spcPts val="0"/>
              </a:spcAft>
              <a:buNone/>
              <a:defRPr/>
            </a:pPr>
            <a:r>
              <a:rPr lang="en-US" sz="2200" b="1" dirty="0">
                <a:solidFill>
                  <a:schemeClr val="tx1"/>
                </a:solidFill>
                <a:latin typeface="Courier New" pitchFamily="-65" charset="0"/>
                <a:cs typeface="Arial" charset="0"/>
              </a:rPr>
              <a:t>          # search for all nodes reachable from *it*...</a:t>
            </a:r>
          </a:p>
          <a:p>
            <a:pPr marL="101600" indent="0" eaLnBrk="0" hangingPunct="0">
              <a:spcAft>
                <a:spcPts val="0"/>
              </a:spcAft>
              <a:buNone/>
              <a:defRPr/>
            </a:pPr>
            <a:r>
              <a:rPr lang="en-US" sz="2200" b="1" dirty="0">
                <a:solidFill>
                  <a:schemeClr val="tx1"/>
                </a:solidFill>
                <a:latin typeface="Courier New" pitchFamily="-65" charset="0"/>
                <a:cs typeface="Arial" charset="0"/>
              </a:rPr>
              <a:t>          for w in </a:t>
            </a:r>
            <a:r>
              <a:rPr lang="en-US" sz="2200" b="1" dirty="0" err="1">
                <a:solidFill>
                  <a:schemeClr val="tx1"/>
                </a:solidFill>
                <a:latin typeface="Courier New" pitchFamily="-65" charset="0"/>
                <a:cs typeface="Arial" charset="0"/>
              </a:rPr>
              <a:t>self.search</a:t>
            </a:r>
            <a:r>
              <a:rPr lang="en-US" sz="2200" b="1" dirty="0">
                <a:solidFill>
                  <a:schemeClr val="tx1"/>
                </a:solidFill>
                <a:latin typeface="Courier New" pitchFamily="-65" charset="0"/>
                <a:cs typeface="Arial" charset="0"/>
              </a:rPr>
              <a:t>(v, visited):  </a:t>
            </a:r>
          </a:p>
          <a:p>
            <a:pPr marL="101600" indent="0" eaLnBrk="0" hangingPunct="0">
              <a:spcAft>
                <a:spcPts val="0"/>
              </a:spcAft>
              <a:buNone/>
              <a:defRPr/>
            </a:pPr>
            <a:r>
              <a:rPr lang="en-US" sz="2200" b="1" dirty="0">
                <a:solidFill>
                  <a:schemeClr val="tx1"/>
                </a:solidFill>
                <a:latin typeface="Courier New" pitchFamily="-65" charset="0"/>
                <a:cs typeface="Arial" charset="0"/>
              </a:rPr>
              <a:t>            # and yield each one.</a:t>
            </a:r>
          </a:p>
          <a:p>
            <a:pPr marL="101600" indent="0" eaLnBrk="0" hangingPunct="0">
              <a:spcAft>
                <a:spcPts val="0"/>
              </a:spcAft>
              <a:buNone/>
              <a:defRPr/>
            </a:pPr>
            <a:r>
              <a:rPr lang="en-US" sz="2200" b="1" dirty="0">
                <a:solidFill>
                  <a:schemeClr val="tx1"/>
                </a:solidFill>
                <a:latin typeface="Courier New" pitchFamily="-65" charset="0"/>
                <a:cs typeface="Arial" charset="0"/>
              </a:rPr>
              <a:t>            </a:t>
            </a:r>
            <a:r>
              <a:rPr lang="en-US" sz="2200" b="1" dirty="0">
                <a:solidFill>
                  <a:srgbClr val="C00000"/>
                </a:solidFill>
                <a:latin typeface="Courier New" pitchFamily="-65" charset="0"/>
                <a:cs typeface="Arial" charset="0"/>
              </a:rPr>
              <a:t>yield</a:t>
            </a:r>
            <a:r>
              <a:rPr lang="en-US" sz="2200" b="1" dirty="0">
                <a:solidFill>
                  <a:schemeClr val="tx1"/>
                </a:solidFill>
                <a:latin typeface="Courier New" pitchFamily="-65" charset="0"/>
                <a:cs typeface="Arial" charset="0"/>
              </a:rPr>
              <a:t> w</a:t>
            </a:r>
          </a:p>
          <a:p>
            <a:pPr marL="101600" indent="0" eaLnBrk="0" hangingPunct="0">
              <a:spcAft>
                <a:spcPts val="0"/>
              </a:spcAft>
              <a:buNone/>
              <a:defRPr/>
            </a:pPr>
            <a:endParaRPr lang="en-US" sz="2000" b="1" dirty="0">
              <a:solidFill>
                <a:schemeClr val="accent2"/>
              </a:solidFill>
              <a:latin typeface="Courier New" pitchFamily="-65" charset="0"/>
              <a:ea typeface="ＭＳ Ｐゴシック" pitchFamily="-65" charset="-128"/>
              <a:cs typeface="+mn-cs"/>
            </a:endParaRPr>
          </a:p>
          <a:p>
            <a:pPr lvl="0"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10000"/>
              <a:buNone/>
            </a:pPr>
            <a:endParaRPr lang="en-US" sz="2400" b="1" i="1" dirty="0">
              <a:solidFill>
                <a:srgbClr val="C00000"/>
              </a:solidFill>
              <a:latin typeface="Arial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E1C2D5-BC7F-4955-9B3B-42D17C407D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7587" y="811677"/>
            <a:ext cx="2352736" cy="2812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3963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92b3bf485b_0_0"/>
          <p:cNvSpPr txBox="1"/>
          <p:nvPr/>
        </p:nvSpPr>
        <p:spPr>
          <a:xfrm>
            <a:off x="10949275" y="6478075"/>
            <a:ext cx="2259300" cy="13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CIS 521  |  </a:t>
            </a:r>
            <a:r>
              <a:rPr lang="en-US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6</a:t>
            </a:r>
            <a:endParaRPr sz="1400" b="0" i="0" u="none" strike="noStrike" cap="none" dirty="0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82" name="Google Shape;82;g92b3bf485b_0_0"/>
          <p:cNvSpPr txBox="1">
            <a:spLocks noGrp="1"/>
          </p:cNvSpPr>
          <p:nvPr>
            <p:ph type="body" idx="2"/>
          </p:nvPr>
        </p:nvSpPr>
        <p:spPr>
          <a:xfrm>
            <a:off x="399673" y="486177"/>
            <a:ext cx="10555200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buClr>
                <a:schemeClr val="accent1"/>
              </a:buClr>
            </a:pPr>
            <a:r>
              <a:rPr lang="en-US" sz="3400" dirty="0"/>
              <a:t>List Comprehensions replace loops!</a:t>
            </a:r>
            <a:endParaRPr sz="3400" b="1" dirty="0">
              <a:solidFill>
                <a:srgbClr val="37066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86" name="Google Shape;86;g92b3bf485b_0_0"/>
          <p:cNvPicPr preferRelativeResize="0"/>
          <p:nvPr/>
        </p:nvPicPr>
        <p:blipFill rotWithShape="1">
          <a:blip r:embed="rId3">
            <a:alphaModFix/>
          </a:blip>
          <a:srcRect l="46493" t="230" r="43071" b="-230"/>
          <a:stretch/>
        </p:blipFill>
        <p:spPr>
          <a:xfrm>
            <a:off x="11603925" y="0"/>
            <a:ext cx="590700" cy="377295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g92b3bf485b_0_0"/>
          <p:cNvSpPr/>
          <p:nvPr/>
        </p:nvSpPr>
        <p:spPr>
          <a:xfrm>
            <a:off x="11603919" y="3696759"/>
            <a:ext cx="590700" cy="202800"/>
          </a:xfrm>
          <a:prstGeom prst="rect">
            <a:avLst/>
          </a:prstGeom>
          <a:solidFill>
            <a:srgbClr val="37066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1C082B-30D9-FF4E-AEB3-A2345B53FA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9673" y="1375568"/>
            <a:ext cx="10555288" cy="4106863"/>
          </a:xfrm>
        </p:spPr>
        <p:txBody>
          <a:bodyPr>
            <a:normAutofit/>
          </a:bodyPr>
          <a:lstStyle/>
          <a:p>
            <a:pPr indent="-457200">
              <a:buNone/>
            </a:pPr>
            <a:r>
              <a:rPr lang="en-US" b="1" dirty="0">
                <a:latin typeface="Courier New" pitchFamily="49" charset="0"/>
              </a:rPr>
              <a:t>&gt;&gt;&gt; li = [3, 6, 2, 7]</a:t>
            </a:r>
          </a:p>
          <a:p>
            <a:pPr indent="-457200">
              <a:buNone/>
            </a:pPr>
            <a:r>
              <a:rPr lang="en-US" b="1" dirty="0">
                <a:latin typeface="Courier New" pitchFamily="49" charset="0"/>
              </a:rPr>
              <a:t>&gt;&gt;&gt; [</a:t>
            </a:r>
            <a:r>
              <a:rPr lang="en-US" b="1" dirty="0" err="1">
                <a:solidFill>
                  <a:schemeClr val="accent2"/>
                </a:solidFill>
                <a:latin typeface="Courier New" pitchFamily="49" charset="0"/>
              </a:rPr>
              <a:t>elem</a:t>
            </a:r>
            <a:r>
              <a:rPr lang="en-US" b="1" dirty="0">
                <a:solidFill>
                  <a:schemeClr val="accent2"/>
                </a:solidFill>
                <a:latin typeface="Courier New" pitchFamily="49" charset="0"/>
              </a:rPr>
              <a:t> * 2</a:t>
            </a:r>
            <a:r>
              <a:rPr lang="en-US" b="1" dirty="0">
                <a:latin typeface="Courier New" pitchFamily="49" charset="0"/>
              </a:rPr>
              <a:t> for </a:t>
            </a:r>
            <a:r>
              <a:rPr lang="en-US" b="1" dirty="0" err="1">
                <a:solidFill>
                  <a:srgbClr val="FF3300"/>
                </a:solidFill>
                <a:latin typeface="Courier New" pitchFamily="49" charset="0"/>
              </a:rPr>
              <a:t>elem</a:t>
            </a:r>
            <a:r>
              <a:rPr lang="en-US" b="1" dirty="0">
                <a:latin typeface="Courier New" pitchFamily="49" charset="0"/>
              </a:rPr>
              <a:t> in </a:t>
            </a:r>
            <a:r>
              <a:rPr lang="en-US" b="1" dirty="0">
                <a:solidFill>
                  <a:srgbClr val="660066"/>
                </a:solidFill>
                <a:latin typeface="Courier New" pitchFamily="49" charset="0"/>
              </a:rPr>
              <a:t>li</a:t>
            </a:r>
            <a:r>
              <a:rPr lang="en-US" b="1" dirty="0">
                <a:latin typeface="Courier New" pitchFamily="49" charset="0"/>
              </a:rPr>
              <a:t>]</a:t>
            </a:r>
          </a:p>
          <a:p>
            <a:pPr indent="-457200">
              <a:buNone/>
            </a:pPr>
            <a:r>
              <a:rPr lang="en-US" b="1" dirty="0">
                <a:latin typeface="Courier New" pitchFamily="49" charset="0"/>
              </a:rPr>
              <a:t>[6, 12, 4, 14]</a:t>
            </a:r>
          </a:p>
          <a:p>
            <a:pPr lvl="0"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10000"/>
              <a:buNone/>
            </a:pPr>
            <a:endParaRPr lang="en-US" b="1" i="1" dirty="0">
              <a:solidFill>
                <a:srgbClr val="C00000"/>
              </a:solidFill>
              <a:latin typeface="Arial"/>
              <a:ea typeface="+mn-ea"/>
              <a:cs typeface="+mn-cs"/>
            </a:endParaRPr>
          </a:p>
          <a:p>
            <a:pPr lvl="0"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10000"/>
              <a:buNone/>
            </a:pPr>
            <a:endParaRPr lang="en-US" b="1" i="1" dirty="0">
              <a:solidFill>
                <a:srgbClr val="C00000"/>
              </a:solidFill>
              <a:latin typeface="Arial"/>
              <a:ea typeface="+mn-ea"/>
              <a:cs typeface="+mn-cs"/>
            </a:endParaRPr>
          </a:p>
          <a:p>
            <a:pPr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10000"/>
              <a:buNone/>
            </a:pPr>
            <a:r>
              <a:rPr lang="en-US" b="1" dirty="0">
                <a:latin typeface="Courier New" pitchFamily="49" charset="0"/>
              </a:rPr>
              <a:t>&gt;&gt;&gt; </a:t>
            </a:r>
            <a:r>
              <a:rPr lang="en-US" b="1" dirty="0">
                <a:solidFill>
                  <a:srgbClr val="660066"/>
                </a:solidFill>
                <a:latin typeface="Courier New" pitchFamily="49" charset="0"/>
              </a:rPr>
              <a:t>li = [('a', 1), ('b', 2), ('c', 7)]</a:t>
            </a:r>
          </a:p>
          <a:p>
            <a:pPr marL="342900" indent="-342900" eaLnBrk="0" hangingPunct="0">
              <a:spcBef>
                <a:spcPct val="20000"/>
              </a:spcBef>
              <a:buClr>
                <a:srgbClr val="FF0000"/>
              </a:buClr>
              <a:buSzPct val="110000"/>
              <a:buNone/>
              <a:defRPr/>
            </a:pPr>
            <a:r>
              <a:rPr lang="en-US" b="1" dirty="0">
                <a:latin typeface="Courier New" pitchFamily="49" charset="0"/>
              </a:rPr>
              <a:t>&gt;&gt;&gt; [</a:t>
            </a:r>
            <a:r>
              <a:rPr lang="en-US" b="1" dirty="0">
                <a:solidFill>
                  <a:schemeClr val="accent2"/>
                </a:solidFill>
                <a:latin typeface="Courier New" pitchFamily="49" charset="0"/>
              </a:rPr>
              <a:t>n * 3</a:t>
            </a:r>
            <a:r>
              <a:rPr lang="en-US" b="1" dirty="0">
                <a:latin typeface="Courier New" pitchFamily="49" charset="0"/>
              </a:rPr>
              <a:t> for </a:t>
            </a:r>
            <a:r>
              <a:rPr lang="en-US" b="1" dirty="0">
                <a:solidFill>
                  <a:srgbClr val="FF3300"/>
                </a:solidFill>
                <a:latin typeface="Courier New" pitchFamily="49" charset="0"/>
              </a:rPr>
              <a:t>(x, n)</a:t>
            </a:r>
            <a:r>
              <a:rPr lang="en-US" b="1" dirty="0">
                <a:latin typeface="Courier New" pitchFamily="49" charset="0"/>
              </a:rPr>
              <a:t> in </a:t>
            </a:r>
            <a:r>
              <a:rPr lang="en-US" b="1" dirty="0">
                <a:solidFill>
                  <a:srgbClr val="660066"/>
                </a:solidFill>
                <a:latin typeface="Courier New" pitchFamily="49" charset="0"/>
              </a:rPr>
              <a:t>li</a:t>
            </a:r>
            <a:r>
              <a:rPr lang="en-US" b="1" dirty="0">
                <a:latin typeface="Courier New" pitchFamily="49" charset="0"/>
              </a:rPr>
              <a:t>]</a:t>
            </a:r>
          </a:p>
          <a:p>
            <a:pPr marL="342900" indent="-342900" eaLnBrk="0" hangingPunct="0">
              <a:spcBef>
                <a:spcPct val="20000"/>
              </a:spcBef>
              <a:buClr>
                <a:srgbClr val="FF0000"/>
              </a:buClr>
              <a:buSzPct val="110000"/>
              <a:buNone/>
              <a:defRPr/>
            </a:pPr>
            <a:r>
              <a:rPr lang="en-US" b="1" dirty="0">
                <a:latin typeface="Courier New" pitchFamily="49" charset="0"/>
              </a:rPr>
              <a:t>[3, 6, 21]</a:t>
            </a:r>
          </a:p>
          <a:p>
            <a:pPr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10000"/>
              <a:buNone/>
            </a:pPr>
            <a:endParaRPr lang="en-US" sz="2400" b="1" dirty="0">
              <a:solidFill>
                <a:srgbClr val="660066"/>
              </a:solidFill>
              <a:latin typeface="Courier New" pitchFamily="49" charset="0"/>
            </a:endParaRPr>
          </a:p>
          <a:p>
            <a:pPr lvl="0"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10000"/>
              <a:buNone/>
            </a:pPr>
            <a:endParaRPr lang="en-US" sz="2400" b="1" i="1" dirty="0">
              <a:solidFill>
                <a:srgbClr val="C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19" name="Text Box 6">
            <a:extLst>
              <a:ext uri="{FF2B5EF4-FFF2-40B4-BE49-F238E27FC236}">
                <a16:creationId xmlns:a16="http://schemas.microsoft.com/office/drawing/2014/main" id="{F745E90F-434F-4944-BEE5-E4A54D3688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43496" y="89302"/>
            <a:ext cx="3733800" cy="396875"/>
          </a:xfrm>
          <a:prstGeom prst="rect">
            <a:avLst/>
          </a:prstGeom>
          <a:solidFill>
            <a:srgbClr val="00B0F0">
              <a:alpha val="34901"/>
            </a:srgbClr>
          </a:solidFill>
          <a:ln>
            <a:noFill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>
              <a:spcBef>
                <a:spcPts val="0"/>
              </a:spcBef>
            </a:pPr>
            <a:r>
              <a:rPr lang="en-US" sz="2000" b="1" dirty="0">
                <a:latin typeface="Arial" pitchFamily="34" charset="0"/>
              </a:rPr>
              <a:t>[ </a:t>
            </a:r>
            <a:r>
              <a:rPr lang="en-US" sz="2000" b="1" u="sng" dirty="0">
                <a:solidFill>
                  <a:schemeClr val="accent2"/>
                </a:solidFill>
                <a:latin typeface="Arial" pitchFamily="34" charset="0"/>
              </a:rPr>
              <a:t>expression</a:t>
            </a:r>
            <a:r>
              <a:rPr lang="en-US" sz="2000" b="1" dirty="0">
                <a:latin typeface="Arial" pitchFamily="34" charset="0"/>
              </a:rPr>
              <a:t> for </a:t>
            </a:r>
            <a:r>
              <a:rPr lang="en-US" sz="2000" b="1" u="sng" dirty="0">
                <a:solidFill>
                  <a:srgbClr val="FF3300"/>
                </a:solidFill>
                <a:latin typeface="Arial" pitchFamily="34" charset="0"/>
              </a:rPr>
              <a:t>name</a:t>
            </a:r>
            <a:r>
              <a:rPr lang="en-US" sz="2000" b="1" dirty="0">
                <a:latin typeface="Arial" pitchFamily="34" charset="0"/>
              </a:rPr>
              <a:t> in </a:t>
            </a:r>
            <a:r>
              <a:rPr lang="en-US" sz="2000" b="1" u="sng" dirty="0">
                <a:solidFill>
                  <a:srgbClr val="660066"/>
                </a:solidFill>
                <a:latin typeface="Arial" pitchFamily="34" charset="0"/>
              </a:rPr>
              <a:t>list</a:t>
            </a:r>
            <a:r>
              <a:rPr lang="en-US" sz="2000" b="1" dirty="0">
                <a:solidFill>
                  <a:srgbClr val="660066"/>
                </a:solidFill>
                <a:latin typeface="Arial" pitchFamily="34" charset="0"/>
              </a:rPr>
              <a:t> </a:t>
            </a:r>
            <a:r>
              <a:rPr lang="en-US" sz="2000" b="1" dirty="0">
                <a:latin typeface="Arial" pitchFamily="34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6292211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92b3bf485b_0_0"/>
          <p:cNvSpPr txBox="1"/>
          <p:nvPr/>
        </p:nvSpPr>
        <p:spPr>
          <a:xfrm>
            <a:off x="10949275" y="6478075"/>
            <a:ext cx="2259300" cy="13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CIS 521  |  7</a:t>
            </a:r>
            <a:endParaRPr sz="1400" b="0" i="0" u="none" strike="noStrike" cap="none" dirty="0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82" name="Google Shape;82;g92b3bf485b_0_0"/>
          <p:cNvSpPr txBox="1">
            <a:spLocks noGrp="1"/>
          </p:cNvSpPr>
          <p:nvPr>
            <p:ph type="body" idx="2"/>
          </p:nvPr>
        </p:nvSpPr>
        <p:spPr>
          <a:xfrm>
            <a:off x="399673" y="486177"/>
            <a:ext cx="10555200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buClr>
                <a:schemeClr val="accent1"/>
              </a:buClr>
            </a:pPr>
            <a:r>
              <a:rPr lang="en-US" sz="3400" dirty="0"/>
              <a:t>Filtered List Comprehensions</a:t>
            </a:r>
            <a:endParaRPr sz="3400" b="1" dirty="0">
              <a:solidFill>
                <a:srgbClr val="37066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86" name="Google Shape;86;g92b3bf485b_0_0"/>
          <p:cNvPicPr preferRelativeResize="0"/>
          <p:nvPr/>
        </p:nvPicPr>
        <p:blipFill rotWithShape="1">
          <a:blip r:embed="rId3">
            <a:alphaModFix/>
          </a:blip>
          <a:srcRect l="46493" t="230" r="43071" b="-230"/>
          <a:stretch/>
        </p:blipFill>
        <p:spPr>
          <a:xfrm>
            <a:off x="11603925" y="0"/>
            <a:ext cx="590700" cy="377295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g92b3bf485b_0_0"/>
          <p:cNvSpPr/>
          <p:nvPr/>
        </p:nvSpPr>
        <p:spPr>
          <a:xfrm>
            <a:off x="11603919" y="3696759"/>
            <a:ext cx="590700" cy="202800"/>
          </a:xfrm>
          <a:prstGeom prst="rect">
            <a:avLst/>
          </a:prstGeom>
          <a:solidFill>
            <a:srgbClr val="37066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1C082B-30D9-FF4E-AEB3-A2345B53FA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9673" y="1375568"/>
            <a:ext cx="10555288" cy="4106863"/>
          </a:xfrm>
        </p:spPr>
        <p:txBody>
          <a:bodyPr>
            <a:normAutofit/>
          </a:bodyPr>
          <a:lstStyle/>
          <a:p>
            <a:pPr>
              <a:buFont typeface="Symbol" pitchFamily="18" charset="2"/>
              <a:buNone/>
            </a:pPr>
            <a:r>
              <a:rPr lang="en-US" b="1" dirty="0">
                <a:latin typeface="Courier New" pitchFamily="49" charset="0"/>
              </a:rPr>
              <a:t>&gt;&gt;&gt; li = [3, 6, 2, 7, 1, 9]</a:t>
            </a:r>
          </a:p>
          <a:p>
            <a:pPr>
              <a:buFont typeface="Symbol" pitchFamily="18" charset="2"/>
              <a:buNone/>
            </a:pPr>
            <a:r>
              <a:rPr lang="en-US" b="1" dirty="0">
                <a:latin typeface="Courier New" pitchFamily="49" charset="0"/>
              </a:rPr>
              <a:t>&gt;&gt;&gt; [</a:t>
            </a:r>
            <a:r>
              <a:rPr lang="en-US" b="1" dirty="0" err="1">
                <a:solidFill>
                  <a:schemeClr val="accent2"/>
                </a:solidFill>
                <a:latin typeface="Courier New" pitchFamily="49" charset="0"/>
              </a:rPr>
              <a:t>elem</a:t>
            </a:r>
            <a:r>
              <a:rPr lang="en-US" b="1" dirty="0">
                <a:solidFill>
                  <a:schemeClr val="accent2"/>
                </a:solidFill>
                <a:latin typeface="Courier New" pitchFamily="49" charset="0"/>
              </a:rPr>
              <a:t> * 2</a:t>
            </a:r>
            <a:r>
              <a:rPr lang="en-US" b="1" dirty="0">
                <a:latin typeface="Courier New" pitchFamily="49" charset="0"/>
              </a:rPr>
              <a:t> for </a:t>
            </a:r>
            <a:r>
              <a:rPr lang="en-US" b="1" dirty="0" err="1">
                <a:solidFill>
                  <a:srgbClr val="FF3300"/>
                </a:solidFill>
                <a:latin typeface="Courier New" pitchFamily="49" charset="0"/>
              </a:rPr>
              <a:t>elem</a:t>
            </a:r>
            <a:r>
              <a:rPr lang="en-US" b="1" dirty="0">
                <a:latin typeface="Courier New" pitchFamily="49" charset="0"/>
              </a:rPr>
              <a:t> in </a:t>
            </a:r>
            <a:r>
              <a:rPr lang="en-US" b="1" dirty="0">
                <a:solidFill>
                  <a:srgbClr val="660066"/>
                </a:solidFill>
                <a:latin typeface="Courier New" pitchFamily="49" charset="0"/>
              </a:rPr>
              <a:t>li </a:t>
            </a:r>
            <a:r>
              <a:rPr lang="en-US" b="1" dirty="0">
                <a:latin typeface="Courier New" pitchFamily="49" charset="0"/>
              </a:rPr>
              <a:t>if</a:t>
            </a:r>
            <a:r>
              <a:rPr lang="en-US" b="1" dirty="0">
                <a:solidFill>
                  <a:srgbClr val="008000"/>
                </a:solidFill>
                <a:latin typeface="Courier New" pitchFamily="49" charset="0"/>
              </a:rPr>
              <a:t> </a:t>
            </a:r>
            <a:r>
              <a:rPr lang="en-US" b="1" dirty="0" err="1">
                <a:solidFill>
                  <a:srgbClr val="008000"/>
                </a:solidFill>
                <a:latin typeface="Courier New" pitchFamily="49" charset="0"/>
              </a:rPr>
              <a:t>elem</a:t>
            </a:r>
            <a:r>
              <a:rPr lang="en-US" b="1" dirty="0">
                <a:solidFill>
                  <a:srgbClr val="008000"/>
                </a:solidFill>
                <a:latin typeface="Courier New" pitchFamily="49" charset="0"/>
              </a:rPr>
              <a:t> &gt; 4</a:t>
            </a:r>
            <a:r>
              <a:rPr lang="en-US" b="1" dirty="0">
                <a:latin typeface="Courier New" pitchFamily="49" charset="0"/>
              </a:rPr>
              <a:t>]</a:t>
            </a:r>
          </a:p>
          <a:p>
            <a:pPr>
              <a:buFont typeface="Symbol" pitchFamily="18" charset="2"/>
              <a:buNone/>
            </a:pPr>
            <a:r>
              <a:rPr lang="en-US" b="1" dirty="0">
                <a:latin typeface="Courier New" pitchFamily="49" charset="0"/>
              </a:rPr>
              <a:t>[12, 14, 18]</a:t>
            </a:r>
          </a:p>
          <a:p>
            <a:pPr lvl="0"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10000"/>
              <a:buNone/>
            </a:pPr>
            <a:endParaRPr lang="en-US" b="1" i="1" dirty="0">
              <a:solidFill>
                <a:srgbClr val="C00000"/>
              </a:solidFill>
              <a:latin typeface="Arial"/>
              <a:ea typeface="+mn-ea"/>
              <a:cs typeface="+mn-cs"/>
            </a:endParaRPr>
          </a:p>
          <a:p>
            <a:r>
              <a:rPr lang="en-US" dirty="0"/>
              <a:t>Only 6, 7, and 9 satisfy the filter condition. </a:t>
            </a:r>
          </a:p>
          <a:p>
            <a:r>
              <a:rPr lang="en-US" dirty="0"/>
              <a:t>So, only 12, 14, and 18 are produced.</a:t>
            </a:r>
          </a:p>
          <a:p>
            <a:pPr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10000"/>
              <a:buNone/>
            </a:pPr>
            <a:endParaRPr lang="en-US" sz="2400" b="1" dirty="0">
              <a:solidFill>
                <a:srgbClr val="660066"/>
              </a:solidFill>
              <a:latin typeface="Courier New" pitchFamily="49" charset="0"/>
            </a:endParaRPr>
          </a:p>
          <a:p>
            <a:pPr lvl="0"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10000"/>
              <a:buNone/>
            </a:pPr>
            <a:endParaRPr lang="en-US" sz="2400" b="1" i="1" dirty="0">
              <a:solidFill>
                <a:srgbClr val="C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19" name="Text Box 6">
            <a:extLst>
              <a:ext uri="{FF2B5EF4-FFF2-40B4-BE49-F238E27FC236}">
                <a16:creationId xmlns:a16="http://schemas.microsoft.com/office/drawing/2014/main" id="{F745E90F-434F-4944-BEE5-E4A54D3688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16821" y="166927"/>
            <a:ext cx="4490198" cy="400110"/>
          </a:xfrm>
          <a:prstGeom prst="rect">
            <a:avLst/>
          </a:prstGeom>
          <a:solidFill>
            <a:srgbClr val="00B0F0">
              <a:alpha val="34901"/>
            </a:srgbClr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r>
              <a:rPr lang="en-US" sz="2000" b="1" dirty="0">
                <a:latin typeface="Arial" pitchFamily="34" charset="0"/>
              </a:rPr>
              <a:t>[ </a:t>
            </a:r>
            <a:r>
              <a:rPr lang="en-US" sz="2000" b="1" u="sng" dirty="0">
                <a:solidFill>
                  <a:schemeClr val="accent2"/>
                </a:solidFill>
                <a:latin typeface="Arial" pitchFamily="34" charset="0"/>
              </a:rPr>
              <a:t>expression</a:t>
            </a:r>
            <a:r>
              <a:rPr lang="en-US" sz="2000" b="1" dirty="0">
                <a:latin typeface="Arial" pitchFamily="34" charset="0"/>
              </a:rPr>
              <a:t> for </a:t>
            </a:r>
            <a:r>
              <a:rPr lang="en-US" sz="2000" b="1" u="sng" dirty="0">
                <a:solidFill>
                  <a:srgbClr val="FF3300"/>
                </a:solidFill>
                <a:latin typeface="Arial" pitchFamily="34" charset="0"/>
              </a:rPr>
              <a:t>name</a:t>
            </a:r>
            <a:r>
              <a:rPr lang="en-US" sz="2000" b="1" dirty="0">
                <a:latin typeface="Arial" pitchFamily="34" charset="0"/>
              </a:rPr>
              <a:t> in </a:t>
            </a:r>
            <a:r>
              <a:rPr lang="en-US" sz="2000" b="1" u="sng" dirty="0">
                <a:solidFill>
                  <a:srgbClr val="660066"/>
                </a:solidFill>
                <a:latin typeface="Arial" pitchFamily="34" charset="0"/>
              </a:rPr>
              <a:t>list</a:t>
            </a:r>
            <a:r>
              <a:rPr lang="en-US" sz="2000" b="1" dirty="0">
                <a:solidFill>
                  <a:srgbClr val="660066"/>
                </a:solidFill>
                <a:latin typeface="Arial" pitchFamily="34" charset="0"/>
              </a:rPr>
              <a:t> </a:t>
            </a:r>
            <a:r>
              <a:rPr lang="en-US" sz="2000" b="1" dirty="0">
                <a:latin typeface="Arial" pitchFamily="34" charset="0"/>
              </a:rPr>
              <a:t>if </a:t>
            </a:r>
            <a:r>
              <a:rPr lang="en-US" sz="2000" b="1" u="sng" dirty="0">
                <a:solidFill>
                  <a:srgbClr val="008000"/>
                </a:solidFill>
                <a:latin typeface="Arial" pitchFamily="34" charset="0"/>
              </a:rPr>
              <a:t>filter</a:t>
            </a:r>
            <a:r>
              <a:rPr lang="en-US" sz="2000" b="1" dirty="0">
                <a:latin typeface="Arial" pitchFamily="34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8166470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92b3bf485b_0_0"/>
          <p:cNvSpPr txBox="1"/>
          <p:nvPr/>
        </p:nvSpPr>
        <p:spPr>
          <a:xfrm>
            <a:off x="10949275" y="6478075"/>
            <a:ext cx="2259300" cy="13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CIS 521  |  </a:t>
            </a:r>
            <a:r>
              <a:rPr lang="en-US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8</a:t>
            </a:r>
            <a:endParaRPr sz="1400" b="0" i="0" u="none" strike="noStrike" cap="none" dirty="0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82" name="Google Shape;82;g92b3bf485b_0_0"/>
          <p:cNvSpPr txBox="1">
            <a:spLocks noGrp="1"/>
          </p:cNvSpPr>
          <p:nvPr>
            <p:ph type="body" idx="2"/>
          </p:nvPr>
        </p:nvSpPr>
        <p:spPr>
          <a:xfrm>
            <a:off x="399673" y="486177"/>
            <a:ext cx="10555200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buClr>
                <a:schemeClr val="accent1"/>
              </a:buClr>
            </a:pPr>
            <a:r>
              <a:rPr lang="en-US" sz="3400" dirty="0"/>
              <a:t>List Comprehension extra </a:t>
            </a:r>
            <a:r>
              <a:rPr lang="en-US" sz="3400" i="1" dirty="0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endParaRPr sz="3400" b="1" dirty="0">
              <a:solidFill>
                <a:srgbClr val="37066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86" name="Google Shape;86;g92b3bf485b_0_0"/>
          <p:cNvPicPr preferRelativeResize="0"/>
          <p:nvPr/>
        </p:nvPicPr>
        <p:blipFill rotWithShape="1">
          <a:blip r:embed="rId3">
            <a:alphaModFix/>
          </a:blip>
          <a:srcRect l="46493" t="230" r="43071" b="-230"/>
          <a:stretch/>
        </p:blipFill>
        <p:spPr>
          <a:xfrm>
            <a:off x="11603925" y="0"/>
            <a:ext cx="590700" cy="377295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g92b3bf485b_0_0"/>
          <p:cNvSpPr/>
          <p:nvPr/>
        </p:nvSpPr>
        <p:spPr>
          <a:xfrm>
            <a:off x="11603919" y="3696759"/>
            <a:ext cx="590700" cy="202800"/>
          </a:xfrm>
          <a:prstGeom prst="rect">
            <a:avLst/>
          </a:prstGeom>
          <a:solidFill>
            <a:srgbClr val="37066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1C082B-30D9-FF4E-AEB3-A2345B53FA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9673" y="1375568"/>
            <a:ext cx="10555288" cy="4106863"/>
          </a:xfrm>
        </p:spPr>
        <p:txBody>
          <a:bodyPr>
            <a:normAutofit fontScale="70000" lnSpcReduction="20000"/>
          </a:bodyPr>
          <a:lstStyle/>
          <a:p>
            <a:pPr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lst1, lst2, lst3 = 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[1, 2, 3], [2, 3, 4], [3, 4, 5]</a:t>
            </a:r>
          </a:p>
          <a:p>
            <a:pPr>
              <a:buFont typeface="Symbol" pitchFamily="18" charset="2"/>
              <a:buNone/>
            </a:pP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Font typeface="Symbol" pitchFamily="18" charset="2"/>
              <a:buNone/>
            </a:pPr>
            <a:r>
              <a:rPr lang="en-US" sz="2400" b="1" dirty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res = [(x, y, z) for x in lst1 if x &lt; 2 \</a:t>
            </a:r>
          </a:p>
          <a:p>
            <a:pPr>
              <a:buFont typeface="Symbol" pitchFamily="18" charset="2"/>
              <a:buNone/>
            </a:pPr>
            <a:r>
              <a:rPr lang="en-US" sz="2400" b="1" dirty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			for y in lst2 \</a:t>
            </a:r>
          </a:p>
          <a:p>
            <a:pPr>
              <a:buFont typeface="Symbol" pitchFamily="18" charset="2"/>
              <a:buNone/>
            </a:pPr>
            <a:r>
              <a:rPr lang="en-US" sz="2400" b="1" dirty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			for z in lst3 if x + y + z &lt; 8] </a:t>
            </a:r>
          </a:p>
          <a:p>
            <a:pPr>
              <a:buFont typeface="Symbol" pitchFamily="18" charset="2"/>
              <a:buNone/>
            </a:pPr>
            <a:endParaRPr lang="en-US" sz="2400" b="1" dirty="0">
              <a:latin typeface="Courier New" panose="02070309020205020404" pitchFamily="49" charset="0"/>
              <a:ea typeface="Courier New" charset="0"/>
              <a:cs typeface="Courier New" panose="02070309020205020404" pitchFamily="49" charset="0"/>
            </a:endParaRPr>
          </a:p>
          <a:p>
            <a:pPr>
              <a:buFont typeface="Symbol" pitchFamily="18" charset="2"/>
              <a:buNone/>
            </a:pPr>
            <a:r>
              <a:rPr lang="en-US" sz="2400" b="1" dirty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res = [] </a:t>
            </a:r>
            <a:r>
              <a:rPr lang="en-US" sz="2400" b="1" dirty="0">
                <a:solidFill>
                  <a:srgbClr val="FF0000"/>
                </a:solidFill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# translation</a:t>
            </a:r>
          </a:p>
          <a:p>
            <a:pPr>
              <a:buFont typeface="Symbol" pitchFamily="18" charset="2"/>
              <a:buNone/>
            </a:pPr>
            <a:r>
              <a:rPr lang="en-US" sz="2400" b="1" dirty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for x in lst1: </a:t>
            </a:r>
          </a:p>
          <a:p>
            <a:pPr>
              <a:buFont typeface="Symbol" pitchFamily="18" charset="2"/>
              <a:buNone/>
            </a:pPr>
            <a:r>
              <a:rPr lang="en-US" sz="2400" b="1" dirty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    if x &lt; 2: </a:t>
            </a:r>
          </a:p>
          <a:p>
            <a:pPr>
              <a:buFont typeface="Symbol" pitchFamily="18" charset="2"/>
              <a:buNone/>
            </a:pPr>
            <a:r>
              <a:rPr lang="en-US" sz="2400" b="1" dirty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        for y in lst2: </a:t>
            </a:r>
          </a:p>
          <a:p>
            <a:pPr>
              <a:buFont typeface="Symbol" pitchFamily="18" charset="2"/>
              <a:buNone/>
            </a:pPr>
            <a:r>
              <a:rPr lang="en-US" sz="2400" b="1" dirty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            for z in lst3: </a:t>
            </a:r>
          </a:p>
          <a:p>
            <a:pPr>
              <a:buFont typeface="Symbol" pitchFamily="18" charset="2"/>
              <a:buNone/>
            </a:pPr>
            <a:r>
              <a:rPr lang="en-US" sz="2400" b="1" dirty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                if x + y + z &lt; 8: </a:t>
            </a:r>
          </a:p>
          <a:p>
            <a:pPr>
              <a:buFont typeface="Symbol" pitchFamily="18" charset="2"/>
              <a:buNone/>
            </a:pPr>
            <a:r>
              <a:rPr lang="en-US" sz="2400" b="1" dirty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                    </a:t>
            </a:r>
            <a:r>
              <a:rPr lang="en-US" sz="2400" b="1" dirty="0" err="1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res.append</a:t>
            </a:r>
            <a:r>
              <a:rPr lang="en-US" sz="2400" b="1" dirty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((x, y, z))</a:t>
            </a:r>
          </a:p>
          <a:p>
            <a:pPr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10000"/>
              <a:buNone/>
            </a:pPr>
            <a:endParaRPr lang="en-US" sz="2400" b="1" dirty="0">
              <a:solidFill>
                <a:srgbClr val="660066"/>
              </a:solidFill>
              <a:latin typeface="Courier New" pitchFamily="49" charset="0"/>
            </a:endParaRPr>
          </a:p>
          <a:p>
            <a:pPr lvl="0"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10000"/>
              <a:buNone/>
            </a:pPr>
            <a:endParaRPr lang="en-US" sz="2400" b="1" i="1" dirty="0">
              <a:solidFill>
                <a:srgbClr val="C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1927CB1-2567-F549-B38B-4911F1C49CF9}"/>
              </a:ext>
            </a:extLst>
          </p:cNvPr>
          <p:cNvSpPr/>
          <p:nvPr/>
        </p:nvSpPr>
        <p:spPr>
          <a:xfrm>
            <a:off x="399673" y="5672475"/>
            <a:ext cx="598433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None/>
            </a:pPr>
            <a:r>
              <a:rPr lang="en-US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Both value of res: [(1, 2, 3), (1, 2, 4), (1, 3, 3)]</a:t>
            </a:r>
          </a:p>
        </p:txBody>
      </p:sp>
    </p:spTree>
    <p:extLst>
      <p:ext uri="{BB962C8B-B14F-4D97-AF65-F5344CB8AC3E}">
        <p14:creationId xmlns:p14="http://schemas.microsoft.com/office/powerpoint/2010/main" val="20667298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92b3bf485b_0_0"/>
          <p:cNvSpPr txBox="1"/>
          <p:nvPr/>
        </p:nvSpPr>
        <p:spPr>
          <a:xfrm>
            <a:off x="10949275" y="6478075"/>
            <a:ext cx="2259300" cy="13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CIS 521  |  </a:t>
            </a:r>
            <a:r>
              <a:rPr lang="en-US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9</a:t>
            </a:r>
            <a:endParaRPr sz="1400" b="0" i="0" u="none" strike="noStrike" cap="none" dirty="0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82" name="Google Shape;82;g92b3bf485b_0_0"/>
          <p:cNvSpPr txBox="1">
            <a:spLocks noGrp="1"/>
          </p:cNvSpPr>
          <p:nvPr>
            <p:ph type="body" idx="2"/>
          </p:nvPr>
        </p:nvSpPr>
        <p:spPr>
          <a:xfrm>
            <a:off x="399673" y="486177"/>
            <a:ext cx="10555200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buClr>
                <a:schemeClr val="accent1"/>
              </a:buClr>
            </a:pPr>
            <a:r>
              <a:rPr lang="en-US" sz="3600" dirty="0"/>
              <a:t>Dictionary, Set Comprehensions</a:t>
            </a:r>
            <a:endParaRPr sz="3400" b="1" dirty="0">
              <a:solidFill>
                <a:srgbClr val="37066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86" name="Google Shape;86;g92b3bf485b_0_0"/>
          <p:cNvPicPr preferRelativeResize="0"/>
          <p:nvPr/>
        </p:nvPicPr>
        <p:blipFill rotWithShape="1">
          <a:blip r:embed="rId3">
            <a:alphaModFix/>
          </a:blip>
          <a:srcRect l="46493" t="230" r="43071" b="-230"/>
          <a:stretch/>
        </p:blipFill>
        <p:spPr>
          <a:xfrm>
            <a:off x="11603925" y="0"/>
            <a:ext cx="590700" cy="377295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g92b3bf485b_0_0"/>
          <p:cNvSpPr/>
          <p:nvPr/>
        </p:nvSpPr>
        <p:spPr>
          <a:xfrm>
            <a:off x="11603919" y="3696759"/>
            <a:ext cx="590700" cy="202800"/>
          </a:xfrm>
          <a:prstGeom prst="rect">
            <a:avLst/>
          </a:prstGeom>
          <a:solidFill>
            <a:srgbClr val="37066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1C082B-30D9-FF4E-AEB3-A2345B53FA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9673" y="1375568"/>
            <a:ext cx="10555288" cy="4996255"/>
          </a:xfrm>
        </p:spPr>
        <p:txBody>
          <a:bodyPr>
            <a:normAutofit fontScale="92500" lnSpcReduction="20000"/>
          </a:bodyPr>
          <a:lstStyle/>
          <a:p>
            <a:pPr indent="-457200">
              <a:buNone/>
            </a:pPr>
            <a:r>
              <a:rPr lang="en-US" sz="1600" b="1" dirty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lst1 = 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[('a', 1), ('b', 2), ('c', 'hi')]</a:t>
            </a:r>
          </a:p>
          <a:p>
            <a:pPr indent="-457200">
              <a:buNone/>
            </a:pPr>
            <a:r>
              <a:rPr lang="en-US" sz="1600" b="1" dirty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lst2 = ['x', 'a', 6]</a:t>
            </a:r>
          </a:p>
          <a:p>
            <a:pPr indent="-457200">
              <a:buNone/>
            </a:pPr>
            <a:endParaRPr lang="en-US" sz="1600" b="1" dirty="0">
              <a:latin typeface="Courier New" panose="02070309020205020404" pitchFamily="49" charset="0"/>
              <a:ea typeface="Courier New" charset="0"/>
              <a:cs typeface="Courier New" panose="02070309020205020404" pitchFamily="49" charset="0"/>
            </a:endParaRPr>
          </a:p>
          <a:p>
            <a:pPr indent="-457200">
              <a:buNone/>
            </a:pPr>
            <a:r>
              <a:rPr lang="en-US" sz="1600" b="1" dirty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d = {k</a:t>
            </a:r>
            <a:r>
              <a:rPr lang="en-US" sz="1600" b="1" dirty="0">
                <a:solidFill>
                  <a:srgbClr val="0070C0"/>
                </a:solidFill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:</a:t>
            </a:r>
            <a:r>
              <a:rPr lang="en-US" sz="1600" b="1" dirty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 v for </a:t>
            </a:r>
            <a:r>
              <a:rPr lang="en-US" sz="1600" b="1" dirty="0" err="1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k,v</a:t>
            </a:r>
            <a:r>
              <a:rPr lang="en-US" sz="1600" b="1" dirty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 in lst1}</a:t>
            </a:r>
          </a:p>
          <a:p>
            <a:pPr indent="-457200">
              <a:buNone/>
            </a:pPr>
            <a:r>
              <a:rPr lang="en-US" sz="1600" b="1" dirty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s = {x for x in lst2}</a:t>
            </a:r>
          </a:p>
          <a:p>
            <a:pPr indent="-457200">
              <a:buNone/>
            </a:pPr>
            <a:endParaRPr lang="en-US" sz="1600" b="1" dirty="0">
              <a:latin typeface="Courier New" panose="02070309020205020404" pitchFamily="49" charset="0"/>
              <a:ea typeface="Courier New" charset="0"/>
              <a:cs typeface="Courier New" panose="02070309020205020404" pitchFamily="49" charset="0"/>
            </a:endParaRPr>
          </a:p>
          <a:p>
            <a:pPr indent="-457200">
              <a:buNone/>
            </a:pPr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indent="-457200">
              <a:buNone/>
            </a:pPr>
            <a:r>
              <a:rPr lang="en-US" sz="1600" b="1" dirty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d = </a:t>
            </a:r>
            <a:r>
              <a:rPr lang="en-US" sz="1600" b="1" dirty="0" err="1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dict</a:t>
            </a:r>
            <a:r>
              <a:rPr lang="en-US" sz="1600" b="1" dirty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() </a:t>
            </a:r>
            <a:r>
              <a:rPr lang="en-US" sz="1600" b="1" dirty="0">
                <a:solidFill>
                  <a:srgbClr val="FF0000"/>
                </a:solidFill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# translation</a:t>
            </a:r>
          </a:p>
          <a:p>
            <a:pPr indent="-457200">
              <a:buNone/>
            </a:pPr>
            <a:r>
              <a:rPr lang="en-US" sz="1600" b="1" dirty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for k, v in lst1: </a:t>
            </a:r>
          </a:p>
          <a:p>
            <a:pPr indent="-457200">
              <a:buNone/>
            </a:pPr>
            <a:r>
              <a:rPr lang="en-US" sz="1600" b="1" dirty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    d[k] = v</a:t>
            </a:r>
          </a:p>
          <a:p>
            <a:pPr indent="-457200">
              <a:buNone/>
            </a:pPr>
            <a:r>
              <a:rPr lang="en-US" sz="1600" b="1" dirty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s = set() </a:t>
            </a:r>
            <a:r>
              <a:rPr lang="en-US" sz="1600" b="1" dirty="0">
                <a:solidFill>
                  <a:srgbClr val="FF0000"/>
                </a:solidFill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# translation</a:t>
            </a:r>
          </a:p>
          <a:p>
            <a:pPr indent="-457200">
              <a:buNone/>
            </a:pPr>
            <a:r>
              <a:rPr lang="en-US" sz="1600" b="1" dirty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for x in </a:t>
            </a:r>
            <a:r>
              <a:rPr lang="en-US" sz="1600" b="1" dirty="0" err="1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lst</a:t>
            </a:r>
            <a:r>
              <a:rPr lang="en-US" sz="1600" b="1" dirty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: </a:t>
            </a:r>
          </a:p>
          <a:p>
            <a:pPr indent="-457200">
              <a:buNone/>
            </a:pPr>
            <a:r>
              <a:rPr lang="en-US" sz="1600" b="1" dirty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    </a:t>
            </a:r>
            <a:r>
              <a:rPr lang="en-US" sz="1600" b="1" dirty="0" err="1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s.add</a:t>
            </a:r>
            <a:r>
              <a:rPr lang="en-US" sz="1600" b="1" dirty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(x)</a:t>
            </a:r>
          </a:p>
          <a:p>
            <a:pPr indent="-457200">
              <a:buNone/>
            </a:pPr>
            <a:endParaRPr lang="en-US" sz="1600" b="1" dirty="0">
              <a:latin typeface="Courier New" panose="02070309020205020404" pitchFamily="49" charset="0"/>
              <a:ea typeface="Courier New" charset="0"/>
              <a:cs typeface="Courier New" panose="02070309020205020404" pitchFamily="49" charset="0"/>
            </a:endParaRPr>
          </a:p>
          <a:p>
            <a:pPr indent="-457200">
              <a:buNone/>
            </a:pPr>
            <a:r>
              <a:rPr lang="en-US" sz="1600" b="1" dirty="0">
                <a:solidFill>
                  <a:schemeClr val="accent2"/>
                </a:solidFill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# Both value of d: </a:t>
            </a:r>
            <a:r>
              <a:rPr lang="en-US" sz="16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{'a': 1, 'b': 2, 'c': 'hi’}</a:t>
            </a:r>
          </a:p>
          <a:p>
            <a:pPr marL="0" indent="0">
              <a:buNone/>
            </a:pPr>
            <a:r>
              <a:rPr lang="en-US" sz="1600" b="1" dirty="0">
                <a:solidFill>
                  <a:schemeClr val="accent2"/>
                </a:solidFill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# Both value of d: </a:t>
            </a:r>
            <a:r>
              <a:rPr lang="en-US" sz="16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{'x', 'a', 6}</a:t>
            </a:r>
            <a:r>
              <a:rPr lang="en-US" sz="1600" b="1" dirty="0">
                <a:latin typeface="Courier New" panose="02070309020205020404" pitchFamily="49" charset="0"/>
                <a:ea typeface="Courier New" charset="0"/>
                <a:cs typeface="Courier New" panose="02070309020205020404" pitchFamily="49" charset="0"/>
              </a:rPr>
              <a:t> </a:t>
            </a:r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10000"/>
              <a:buNone/>
            </a:pPr>
            <a:endParaRPr lang="en-US" sz="2400" b="1" dirty="0">
              <a:solidFill>
                <a:srgbClr val="660066"/>
              </a:solidFill>
              <a:latin typeface="Courier New" pitchFamily="49" charset="0"/>
            </a:endParaRPr>
          </a:p>
          <a:p>
            <a:pPr lvl="0"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10000"/>
              <a:buNone/>
            </a:pPr>
            <a:endParaRPr lang="en-US" sz="2400" b="1" i="1" dirty="0">
              <a:solidFill>
                <a:srgbClr val="C00000"/>
              </a:solidFill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599426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3">
      <a:dk1>
        <a:srgbClr val="000000"/>
      </a:dk1>
      <a:lt1>
        <a:srgbClr val="FFFFFF"/>
      </a:lt1>
      <a:dk2>
        <a:srgbClr val="43454B"/>
      </a:dk2>
      <a:lt2>
        <a:srgbClr val="CECFD2"/>
      </a:lt2>
      <a:accent1>
        <a:srgbClr val="00246D"/>
      </a:accent1>
      <a:accent2>
        <a:srgbClr val="009999"/>
      </a:accent2>
      <a:accent3>
        <a:srgbClr val="E246AE"/>
      </a:accent3>
      <a:accent4>
        <a:srgbClr val="4471C3"/>
      </a:accent4>
      <a:accent5>
        <a:srgbClr val="5EC0A6"/>
      </a:accent5>
      <a:accent6>
        <a:srgbClr val="D9E8E3"/>
      </a:accent6>
      <a:hlink>
        <a:srgbClr val="C10ADD"/>
      </a:hlink>
      <a:folHlink>
        <a:srgbClr val="7F008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860</TotalTime>
  <Words>5169</Words>
  <Application>Microsoft Office PowerPoint</Application>
  <PresentationFormat>Widescreen</PresentationFormat>
  <Paragraphs>826</Paragraphs>
  <Slides>59</Slides>
  <Notes>59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72" baseType="lpstr">
      <vt:lpstr>Noto Sans Symbols</vt:lpstr>
      <vt:lpstr>Courier</vt:lpstr>
      <vt:lpstr>Times New Roman</vt:lpstr>
      <vt:lpstr>Open Sans</vt:lpstr>
      <vt:lpstr>Arial</vt:lpstr>
      <vt:lpstr>Courier New</vt:lpstr>
      <vt:lpstr>Symbol</vt:lpstr>
      <vt:lpstr>Calibri</vt:lpstr>
      <vt:lpstr>Open Sans SemiBold</vt:lpstr>
      <vt:lpstr>Georgia</vt:lpstr>
      <vt:lpstr>Wingdings 3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Erika Keller</dc:creator>
  <cp:lastModifiedBy>of</cp:lastModifiedBy>
  <cp:revision>17</cp:revision>
  <dcterms:created xsi:type="dcterms:W3CDTF">2019-12-03T19:46:34Z</dcterms:created>
  <dcterms:modified xsi:type="dcterms:W3CDTF">2020-09-03T14:28:21Z</dcterms:modified>
</cp:coreProperties>
</file>